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3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5.xml.rels" ContentType="application/vnd.openxmlformats-package.relationships+xml"/>
  <Override PartName="/ppt/notesSlides/_rels/notesSlide26.xml.rels" ContentType="application/vnd.openxmlformats-package.relationships+xml"/>
  <Override PartName="/ppt/notesSlides/_rels/notesSlide21.xml.rels" ContentType="application/vnd.openxmlformats-package.relationships+xml"/>
  <Override PartName="/ppt/notesSlides/_rels/notesSlide27.xml.rels" ContentType="application/vnd.openxmlformats-package.relationships+xml"/>
  <Override PartName="/ppt/notesSlides/_rels/notesSlide20.xml.rels" ContentType="application/vnd.openxmlformats-package.relationships+xml"/>
  <Override PartName="/ppt/notesSlides/_rels/notesSlide25.xml.rels" ContentType="application/vnd.openxmlformats-package.relationships+xml"/>
  <Override PartName="/ppt/notesSlides/_rels/notesSlide35.xml.rels" ContentType="application/vnd.openxmlformats-package.relationships+xml"/>
  <Override PartName="/ppt/notesSlides/_rels/notesSlide22.xml.rels" ContentType="application/vnd.openxmlformats-package.relationships+xml"/>
  <Override PartName="/ppt/notesSlides/_rels/notesSlide6.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7.xml.rels" ContentType="application/vnd.openxmlformats-package.relationships+xml"/>
  <Override PartName="/ppt/notesSlides/notesSlide26.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38.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4.xml" ContentType="application/vnd.openxmlformats-officedocument.presentationml.notesSlide+xml"/>
  <Override PartName="/ppt/notesSlides/notesSlide22.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_rels/presentation.xml.rels" ContentType="application/vnd.openxmlformats-package.relationships+xml"/>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8.png" ContentType="image/png"/>
  <Override PartName="/ppt/media/image38.png" ContentType="image/png"/>
  <Override PartName="/ppt/media/image34.png" ContentType="image/png"/>
  <Override PartName="/ppt/media/image9.png" ContentType="image/png"/>
  <Override PartName="/ppt/media/image39.png" ContentType="image/png"/>
  <Override PartName="/ppt/media/image23.png" ContentType="image/png"/>
  <Override PartName="/ppt/media/image14.jpeg" ContentType="image/jpeg"/>
  <Override PartName="/ppt/media/image41.jpeg" ContentType="image/jpeg"/>
  <Override PartName="/ppt/media/image13.jpeg" ContentType="image/jpeg"/>
  <Override PartName="/ppt/media/image44.png" ContentType="image/png"/>
  <Override PartName="/ppt/media/image30.png" ContentType="image/png"/>
  <Override PartName="/ppt/media/image28.png" ContentType="image/png"/>
  <Override PartName="/ppt/media/image45.png" ContentType="image/png"/>
  <Override PartName="/ppt/media/image10.png" ContentType="image/png"/>
  <Override PartName="/ppt/media/image46.png" ContentType="image/png"/>
  <Override PartName="/ppt/media/image11.png" ContentType="image/png"/>
  <Override PartName="/ppt/media/image12.png" ContentType="image/png"/>
  <Override PartName="/ppt/media/image37.png" ContentType="image/png"/>
  <Override PartName="/ppt/media/image7.png" ContentType="image/png"/>
  <Override PartName="/ppt/media/image2.png" ContentType="image/png"/>
  <Override PartName="/ppt/media/image32.png" ContentType="image/png"/>
  <Override PartName="/ppt/media/image43.gif" ContentType="image/gif"/>
  <Override PartName="/ppt/media/image36.png" ContentType="image/png"/>
  <Override PartName="/ppt/media/image6.png" ContentType="image/png"/>
  <Override PartName="/ppt/media/image29.png" ContentType="image/png"/>
  <Override PartName="/ppt/media/image5.png" ContentType="image/png"/>
  <Override PartName="/ppt/media/image42.gif" ContentType="image/gif"/>
  <Override PartName="/ppt/media/image35.png" ContentType="image/png"/>
  <Override PartName="/ppt/media/image40.png" ContentType="image/png"/>
  <Override PartName="/ppt/media/image4.jpeg" ContentType="image/jpe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9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E2FB8F21-A024-4C54-BA4E-EDC3BCA806E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216360" y="812520"/>
            <a:ext cx="7126560" cy="4008600"/>
          </a:xfrm>
          <a:prstGeom prst="rect">
            <a:avLst/>
          </a:prstGeom>
          <a:ln w="0">
            <a:noFill/>
          </a:ln>
        </p:spPr>
      </p:sp>
      <p:sp>
        <p:nvSpPr>
          <p:cNvPr id="298"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Make sure to mention that</a:t>
            </a:r>
            <a:endParaRPr b="0" lang="en-US" sz="2000" spc="-1" strike="noStrike">
              <a:latin typeface="Arial"/>
            </a:endParaRPr>
          </a:p>
          <a:p>
            <a:pPr marL="216000" indent="-216000">
              <a:lnSpc>
                <a:spcPct val="100000"/>
              </a:lnSpc>
              <a:buNone/>
            </a:pPr>
            <a:r>
              <a:rPr b="0" lang="en-US" sz="2000" spc="-1" strike="noStrike">
                <a:latin typeface="Arial"/>
              </a:rPr>
              <a:t>Those are liver transplant patients.</a:t>
            </a:r>
            <a:endParaRPr b="0" lang="en-US" sz="2000" spc="-1" strike="noStrike">
              <a:latin typeface="Arial"/>
            </a:endParaRPr>
          </a:p>
          <a:p>
            <a:pPr marL="216000" indent="-216000">
              <a:lnSpc>
                <a:spcPct val="100000"/>
              </a:lnSpc>
              <a:buNone/>
            </a:pPr>
            <a:r>
              <a:rPr b="0" lang="en-US" sz="2000" spc="-1" strike="noStrike">
                <a:latin typeface="Arial"/>
              </a:rPr>
              <a:t>RNA </a:t>
            </a:r>
            <a:endParaRPr b="0" lang="en-US" sz="2000" spc="-1" strike="noStrike">
              <a:latin typeface="Arial"/>
            </a:endParaRPr>
          </a:p>
          <a:p>
            <a:pPr marL="216000" indent="-216000">
              <a:lnSpc>
                <a:spcPct val="100000"/>
              </a:lnSpc>
              <a:buNone/>
            </a:pPr>
            <a:r>
              <a:rPr b="0" lang="en-US" sz="2000" spc="-1" strike="noStrike">
                <a:latin typeface="Arial"/>
              </a:rPr>
              <a:t>Some rejected the liver</a:t>
            </a:r>
            <a:endParaRPr b="0" lang="en-US" sz="2000" spc="-1" strike="noStrike">
              <a:latin typeface="Arial"/>
            </a:endParaRPr>
          </a:p>
          <a:p>
            <a:pPr marL="216000" indent="-216000">
              <a:lnSpc>
                <a:spcPct val="100000"/>
              </a:lnSpc>
              <a:buNone/>
            </a:pPr>
            <a:r>
              <a:rPr b="0" lang="en-US" sz="2000" spc="-1" strike="noStrike">
                <a:latin typeface="Arial"/>
              </a:rPr>
              <a:t>Liver rejection can be grouped into those that antibody rejectenion, t cell rejection or no rejection</a:t>
            </a:r>
            <a:endParaRPr b="0" lang="en-US" sz="2000" spc="-1" strike="noStrike">
              <a:latin typeface="Arial"/>
            </a:endParaRPr>
          </a:p>
          <a:p>
            <a:pPr marL="216000" indent="-216000">
              <a:lnSpc>
                <a:spcPct val="100000"/>
              </a:lnSpc>
              <a:buNone/>
            </a:pPr>
            <a:r>
              <a:rPr b="0" lang="en-US" sz="2000" spc="-1" strike="noStrike">
                <a:latin typeface="Arial"/>
              </a:rPr>
              <a:t>Taubert AG already suggested possible reasons why livers were rejected indepenent of viruses and the task here was to check if viruses could be also involved. Our data sugggests their no link to viruses. </a:t>
            </a:r>
            <a:endParaRPr b="0" lang="en-US" sz="2000" spc="-1" strike="noStrike">
              <a:latin typeface="Arial"/>
            </a:endParaRPr>
          </a:p>
          <a:p>
            <a:pPr marL="216000" indent="-216000">
              <a:lnSpc>
                <a:spcPct val="100000"/>
              </a:lnSpc>
              <a:buNone/>
            </a:pPr>
            <a:r>
              <a:rPr b="0" lang="en-US" sz="2000" spc="-1" strike="noStrike">
                <a:latin typeface="Arial"/>
              </a:rPr>
              <a:t>I got sequencing data from the liver</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216000" y="812880"/>
            <a:ext cx="7119000" cy="4001400"/>
          </a:xfrm>
          <a:prstGeom prst="rect">
            <a:avLst/>
          </a:prstGeom>
          <a:ln w="0">
            <a:noFill/>
          </a:ln>
        </p:spPr>
      </p:sp>
      <p:sp>
        <p:nvSpPr>
          <p:cNvPr id="300" name="PlaceHolder 2"/>
          <p:cNvSpPr>
            <a:spLocks noGrp="1"/>
          </p:cNvSpPr>
          <p:nvPr>
            <p:ph type="body"/>
          </p:nvPr>
        </p:nvSpPr>
        <p:spPr>
          <a:xfrm>
            <a:off x="756000" y="5078520"/>
            <a:ext cx="6039720" cy="480312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1080" y="811440"/>
            <a:ext cx="720" cy="720"/>
          </a:xfrm>
          <a:prstGeom prst="rect">
            <a:avLst/>
          </a:prstGeom>
          <a:ln w="0">
            <a:noFill/>
          </a:ln>
        </p:spPr>
      </p:sp>
      <p:sp>
        <p:nvSpPr>
          <p:cNvPr id="302" name="PlaceHolder 2"/>
          <p:cNvSpPr>
            <a:spLocks noGrp="1"/>
          </p:cNvSpPr>
          <p:nvPr>
            <p:ph type="body"/>
          </p:nvPr>
        </p:nvSpPr>
        <p:spPr>
          <a:xfrm>
            <a:off x="756000" y="5078520"/>
            <a:ext cx="6040440" cy="4803840"/>
          </a:xfrm>
          <a:prstGeom prst="rect">
            <a:avLst/>
          </a:prstGeom>
          <a:noFill/>
          <a:ln w="0">
            <a:noFill/>
          </a:ln>
        </p:spPr>
        <p:txBody>
          <a:bodyPr lIns="0" rIns="0" tIns="0" bIns="0" anchor="t">
            <a:noAutofit/>
          </a:bodyPr>
          <a:p>
            <a:endParaRPr b="0" lang="en-US" sz="2000" spc="-1" strike="noStrike">
              <a:latin typeface="Arial"/>
            </a:endParaRPr>
          </a:p>
        </p:txBody>
      </p:sp>
      <p:sp>
        <p:nvSpPr>
          <p:cNvPr id="303" name="PlaceHolder 3"/>
          <p:cNvSpPr>
            <a:spLocks noGrp="1"/>
          </p:cNvSpPr>
          <p:nvPr>
            <p:ph type="sldNum" idx="4"/>
          </p:nvPr>
        </p:nvSpPr>
        <p:spPr>
          <a:xfrm>
            <a:off x="4278960" y="10157400"/>
            <a:ext cx="3273480" cy="52704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A86D157D-87A8-409C-9B5A-51B9591522F4}"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1080" y="811800"/>
            <a:ext cx="720" cy="720"/>
          </a:xfrm>
          <a:prstGeom prst="rect">
            <a:avLst/>
          </a:prstGeom>
          <a:ln w="0">
            <a:noFill/>
          </a:ln>
        </p:spPr>
      </p:sp>
      <p:sp>
        <p:nvSpPr>
          <p:cNvPr id="305" name="PlaceHolder 2"/>
          <p:cNvSpPr>
            <a:spLocks noGrp="1"/>
          </p:cNvSpPr>
          <p:nvPr>
            <p:ph type="body"/>
          </p:nvPr>
        </p:nvSpPr>
        <p:spPr>
          <a:xfrm>
            <a:off x="756000" y="5078520"/>
            <a:ext cx="6040440" cy="48038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06" name="PlaceHolder 3"/>
          <p:cNvSpPr>
            <a:spLocks noGrp="1"/>
          </p:cNvSpPr>
          <p:nvPr>
            <p:ph type="sldNum" idx="5"/>
          </p:nvPr>
        </p:nvSpPr>
        <p:spPr>
          <a:xfrm>
            <a:off x="4278960" y="10157400"/>
            <a:ext cx="3273480" cy="52704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1F5A9FD8-08CC-4606-882D-54755E052D9D}"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1080" y="811800"/>
            <a:ext cx="720" cy="720"/>
          </a:xfrm>
          <a:prstGeom prst="rect">
            <a:avLst/>
          </a:prstGeom>
          <a:ln w="0">
            <a:noFill/>
          </a:ln>
        </p:spPr>
      </p:sp>
      <p:sp>
        <p:nvSpPr>
          <p:cNvPr id="308" name="PlaceHolder 2"/>
          <p:cNvSpPr>
            <a:spLocks noGrp="1"/>
          </p:cNvSpPr>
          <p:nvPr>
            <p:ph type="body"/>
          </p:nvPr>
        </p:nvSpPr>
        <p:spPr>
          <a:xfrm>
            <a:off x="756000" y="5078520"/>
            <a:ext cx="6040440" cy="48038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09" name="PlaceHolder 3"/>
          <p:cNvSpPr>
            <a:spLocks noGrp="1"/>
          </p:cNvSpPr>
          <p:nvPr>
            <p:ph type="sldNum" idx="6"/>
          </p:nvPr>
        </p:nvSpPr>
        <p:spPr>
          <a:xfrm>
            <a:off x="4278960" y="10157400"/>
            <a:ext cx="3273480" cy="52704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B91E6B66-2C6F-4002-AED9-4C7C7B907275}"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216000" y="812520"/>
            <a:ext cx="7121160" cy="4003200"/>
          </a:xfrm>
          <a:prstGeom prst="rect">
            <a:avLst/>
          </a:prstGeom>
          <a:ln w="0">
            <a:noFill/>
          </a:ln>
        </p:spPr>
      </p:sp>
      <p:sp>
        <p:nvSpPr>
          <p:cNvPr id="311" name="PlaceHolder 2"/>
          <p:cNvSpPr>
            <a:spLocks noGrp="1"/>
          </p:cNvSpPr>
          <p:nvPr>
            <p:ph type="body"/>
          </p:nvPr>
        </p:nvSpPr>
        <p:spPr>
          <a:xfrm>
            <a:off x="755640" y="5078520"/>
            <a:ext cx="6041520" cy="480492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216360" y="812520"/>
            <a:ext cx="7126560" cy="4008600"/>
          </a:xfrm>
          <a:prstGeom prst="rect">
            <a:avLst/>
          </a:prstGeom>
          <a:ln w="0">
            <a:noFill/>
          </a:ln>
        </p:spPr>
      </p:sp>
      <p:sp>
        <p:nvSpPr>
          <p:cNvPr id="313"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There is no conclusive evidence </a:t>
            </a:r>
            <a:endParaRPr b="0" lang="en-US" sz="2000" spc="-1" strike="noStrike">
              <a:latin typeface="Arial"/>
            </a:endParaRPr>
          </a:p>
          <a:p>
            <a:pPr marL="216000" indent="-216000">
              <a:lnSpc>
                <a:spcPct val="100000"/>
              </a:lnSpc>
              <a:buNone/>
            </a:pPr>
            <a:r>
              <a:rPr b="0" lang="en-US" sz="2000" spc="-1" strike="noStrike">
                <a:latin typeface="Arial"/>
              </a:rPr>
              <a:t>Findings suggest that their no evidence for involvement of viruses in the rejection of liver</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216000" y="812520"/>
            <a:ext cx="7121160" cy="4003200"/>
          </a:xfrm>
          <a:prstGeom prst="rect">
            <a:avLst/>
          </a:prstGeom>
          <a:ln w="0">
            <a:noFill/>
          </a:ln>
        </p:spPr>
      </p:sp>
      <p:sp>
        <p:nvSpPr>
          <p:cNvPr id="315" name="PlaceHolder 2"/>
          <p:cNvSpPr>
            <a:spLocks noGrp="1"/>
          </p:cNvSpPr>
          <p:nvPr>
            <p:ph type="body"/>
          </p:nvPr>
        </p:nvSpPr>
        <p:spPr>
          <a:xfrm>
            <a:off x="755640" y="5078520"/>
            <a:ext cx="6041520" cy="4804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Next the results for the mammalian data </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216000" y="812520"/>
            <a:ext cx="7121160" cy="4003200"/>
          </a:xfrm>
          <a:prstGeom prst="rect">
            <a:avLst/>
          </a:prstGeom>
          <a:ln w="0">
            <a:noFill/>
          </a:ln>
        </p:spPr>
      </p:sp>
      <p:sp>
        <p:nvSpPr>
          <p:cNvPr id="317" name="PlaceHolder 2"/>
          <p:cNvSpPr>
            <a:spLocks noGrp="1"/>
          </p:cNvSpPr>
          <p:nvPr>
            <p:ph type="body"/>
          </p:nvPr>
        </p:nvSpPr>
        <p:spPr>
          <a:xfrm>
            <a:off x="755640" y="5078520"/>
            <a:ext cx="6041520" cy="4804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216000" y="812520"/>
            <a:ext cx="7121160" cy="4003200"/>
          </a:xfrm>
          <a:prstGeom prst="rect">
            <a:avLst/>
          </a:prstGeom>
          <a:ln w="0">
            <a:noFill/>
          </a:ln>
        </p:spPr>
      </p:sp>
      <p:sp>
        <p:nvSpPr>
          <p:cNvPr id="319" name="PlaceHolder 2"/>
          <p:cNvSpPr>
            <a:spLocks noGrp="1"/>
          </p:cNvSpPr>
          <p:nvPr>
            <p:ph type="body"/>
          </p:nvPr>
        </p:nvSpPr>
        <p:spPr>
          <a:xfrm>
            <a:off x="755640" y="5078520"/>
            <a:ext cx="6041520" cy="480492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216000" y="812520"/>
            <a:ext cx="7121160" cy="4003200"/>
          </a:xfrm>
          <a:prstGeom prst="rect">
            <a:avLst/>
          </a:prstGeom>
          <a:ln w="0">
            <a:noFill/>
          </a:ln>
        </p:spPr>
      </p:sp>
      <p:sp>
        <p:nvSpPr>
          <p:cNvPr id="321" name="PlaceHolder 2"/>
          <p:cNvSpPr>
            <a:spLocks noGrp="1"/>
          </p:cNvSpPr>
          <p:nvPr>
            <p:ph type="body"/>
          </p:nvPr>
        </p:nvSpPr>
        <p:spPr>
          <a:xfrm>
            <a:off x="755640" y="5078520"/>
            <a:ext cx="6041520" cy="4804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Cant present every phylum.</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216360" y="812520"/>
            <a:ext cx="7126560" cy="4008600"/>
          </a:xfrm>
          <a:prstGeom prst="rect">
            <a:avLst/>
          </a:prstGeom>
          <a:ln w="0">
            <a:noFill/>
          </a:ln>
        </p:spPr>
      </p:sp>
      <p:sp>
        <p:nvSpPr>
          <p:cNvPr id="323"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Interesting is the top virus → a novel alphacoronavirus.</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Second longest virus is a redoscovery since the original paper also studied this virus.</a:t>
            </a:r>
            <a:endParaRPr b="0" lang="en-US" sz="2000" spc="-1" strike="noStrike">
              <a:latin typeface="Arial"/>
            </a:endParaRPr>
          </a:p>
          <a:p>
            <a:pPr marL="216000" indent="-216000">
              <a:lnSpc>
                <a:spcPct val="100000"/>
              </a:lnSpc>
              <a:buNone/>
            </a:pPr>
            <a:r>
              <a:rPr b="0" lang="en-US" sz="2000" spc="-1" strike="noStrike">
                <a:latin typeface="Arial"/>
              </a:rPr>
              <a:t>Cell lines are valuable, since you can screen all cell lines for contaminants.</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216360" y="812520"/>
            <a:ext cx="7126560" cy="4008600"/>
          </a:xfrm>
          <a:prstGeom prst="rect">
            <a:avLst/>
          </a:prstGeom>
          <a:ln w="0">
            <a:noFill/>
          </a:ln>
        </p:spPr>
      </p:sp>
      <p:sp>
        <p:nvSpPr>
          <p:cNvPr id="325"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Careful that 90% is not compeltly novel. It might be a different version of the virus.</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Hypothesis: bovine meat and milk factors → when you drink milk or uncooked meat, you can find virus like elements – cause possible disease. No associations have been proven so far.</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Nicht scientific name nutzen. Oder in ()</a:t>
            </a:r>
            <a:endParaRPr b="0" lang="en-US"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216000" y="812520"/>
            <a:ext cx="7121160" cy="4003200"/>
          </a:xfrm>
          <a:prstGeom prst="rect">
            <a:avLst/>
          </a:prstGeom>
          <a:ln w="0">
            <a:noFill/>
          </a:ln>
        </p:spPr>
      </p:sp>
      <p:sp>
        <p:nvSpPr>
          <p:cNvPr id="327" name="PlaceHolder 2"/>
          <p:cNvSpPr>
            <a:spLocks noGrp="1"/>
          </p:cNvSpPr>
          <p:nvPr>
            <p:ph type="body"/>
          </p:nvPr>
        </p:nvSpPr>
        <p:spPr>
          <a:xfrm>
            <a:off x="755640" y="5078520"/>
            <a:ext cx="6041520" cy="4804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Flaviviridae &gt; Appears in most datasets with low identity and large contig lengths</a:t>
            </a:r>
            <a:endParaRPr b="0" lang="en-US" sz="2000" spc="-1" strike="noStrike">
              <a:latin typeface="Arial"/>
            </a:endParaRPr>
          </a:p>
          <a:p>
            <a:pPr marL="216000" indent="-216000">
              <a:lnSpc>
                <a:spcPct val="100000"/>
              </a:lnSpc>
              <a:buNone/>
              <a:tabLst>
                <a:tab algn="l" pos="0"/>
              </a:tabLst>
            </a:pPr>
            <a:r>
              <a:rPr b="0" lang="en-US" sz="2000" spc="-1" strike="noStrike">
                <a:latin typeface="Arial"/>
              </a:rPr>
              <a:t>&gt;Arteviridae with the most observations in the dataset, extreme differences in contig length and most subjects found.</a:t>
            </a:r>
            <a:endParaRPr b="0" lang="en-US" sz="2000" spc="-1" strike="noStrike">
              <a:latin typeface="Arial"/>
            </a:endParaRPr>
          </a:p>
          <a:p>
            <a:pPr marL="216000" indent="-216000">
              <a:lnSpc>
                <a:spcPct val="100000"/>
              </a:lnSpc>
              <a:buNone/>
              <a:tabLst>
                <a:tab algn="l" pos="0"/>
              </a:tabLst>
            </a:pPr>
            <a:r>
              <a:rPr b="0" lang="en-US" sz="2000" spc="-1" strike="noStrike">
                <a:latin typeface="Arial"/>
              </a:rPr>
              <a:t>&gt; Picobirnaviridae → 99 % of identity below 90 % and contributing 50 % of subjects in top 10. </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216360" y="812520"/>
            <a:ext cx="7126560" cy="4008600"/>
          </a:xfrm>
          <a:prstGeom prst="rect">
            <a:avLst/>
          </a:prstGeom>
          <a:ln w="0">
            <a:noFill/>
          </a:ln>
        </p:spPr>
      </p:sp>
      <p:sp>
        <p:nvSpPr>
          <p:cNvPr id="329"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Stress the last point. I assembled contigs because they might help existing and future projects.</a:t>
            </a:r>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216000" y="812520"/>
            <a:ext cx="7121160" cy="4003200"/>
          </a:xfrm>
          <a:prstGeom prst="rect">
            <a:avLst/>
          </a:prstGeom>
          <a:ln w="0">
            <a:noFill/>
          </a:ln>
        </p:spPr>
      </p:sp>
      <p:sp>
        <p:nvSpPr>
          <p:cNvPr id="331" name="PlaceHolder 2"/>
          <p:cNvSpPr>
            <a:spLocks noGrp="1"/>
          </p:cNvSpPr>
          <p:nvPr>
            <p:ph type="body"/>
          </p:nvPr>
        </p:nvSpPr>
        <p:spPr>
          <a:xfrm>
            <a:off x="755640" y="5078520"/>
            <a:ext cx="6041520" cy="4804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216360" y="812520"/>
            <a:ext cx="7126560" cy="4008600"/>
          </a:xfrm>
          <a:prstGeom prst="rect">
            <a:avLst/>
          </a:prstGeom>
          <a:ln w="0">
            <a:noFill/>
          </a:ln>
        </p:spPr>
      </p:sp>
      <p:sp>
        <p:nvSpPr>
          <p:cNvPr id="290"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Virome project paper lesen → Wie kommen sie auf die Zahl.</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216360" y="812520"/>
            <a:ext cx="7126560" cy="4008600"/>
          </a:xfrm>
          <a:prstGeom prst="rect">
            <a:avLst/>
          </a:prstGeom>
          <a:ln w="0">
            <a:noFill/>
          </a:ln>
        </p:spPr>
      </p:sp>
      <p:sp>
        <p:nvSpPr>
          <p:cNvPr id="292"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Mention that those are major human pandemics and epidemics.</a:t>
            </a:r>
            <a:endParaRPr b="0" lang="en-US" sz="2000" spc="-1" strike="noStrike">
              <a:latin typeface="Arial"/>
            </a:endParaRPr>
          </a:p>
          <a:p>
            <a:pPr marL="216000" indent="-216000">
              <a:lnSpc>
                <a:spcPct val="100000"/>
              </a:lnSpc>
              <a:buNone/>
            </a:pPr>
            <a:r>
              <a:rPr b="0" lang="en-US" sz="2000" spc="-1" strike="noStrike">
                <a:latin typeface="Arial"/>
              </a:rPr>
              <a:t>→ </a:t>
            </a:r>
            <a:r>
              <a:rPr b="0" lang="en-US" sz="2000" spc="-1" strike="noStrike">
                <a:latin typeface="Arial"/>
              </a:rPr>
              <a:t>Unterschied zwischen pandemic und epidemic naschauen + </a:t>
            </a:r>
            <a:r>
              <a:rPr b="0" lang="en-US" sz="2000" spc="-1" strike="noStrike">
                <a:latin typeface="Arial"/>
              </a:rPr>
              <a:t>die Sachen zu den pandemien wissen</a:t>
            </a:r>
            <a:endParaRPr b="0" lang="en-US" sz="2000" spc="-1" strike="noStrike">
              <a:latin typeface="Arial"/>
            </a:endParaRPr>
          </a:p>
          <a:p>
            <a:pPr marL="216000" indent="-216000">
              <a:lnSpc>
                <a:spcPct val="100000"/>
              </a:lnSpc>
              <a:buNone/>
            </a:pPr>
            <a:r>
              <a:rPr b="0" lang="en-US" sz="2000" spc="-1" strike="noStrike">
                <a:latin typeface="Arial"/>
              </a:rPr>
              <a:t>→ </a:t>
            </a:r>
            <a:r>
              <a:rPr b="0" lang="en-US" sz="2000" spc="-1" strike="noStrike">
                <a:latin typeface="Arial"/>
              </a:rPr>
              <a:t>Paper lesen.</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216360" y="812520"/>
            <a:ext cx="7126560" cy="4008600"/>
          </a:xfrm>
          <a:prstGeom prst="rect">
            <a:avLst/>
          </a:prstGeom>
          <a:ln w="0">
            <a:noFill/>
          </a:ln>
        </p:spPr>
      </p:sp>
      <p:sp>
        <p:nvSpPr>
          <p:cNvPr id="294"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Erwähnen, dass es positive, negative und Kommensale gibt</a:t>
            </a:r>
            <a:endParaRPr b="0" lang="en-US" sz="2000" spc="-1" strike="noStrike">
              <a:latin typeface="Arial"/>
            </a:endParaRPr>
          </a:p>
          <a:p>
            <a:pPr marL="216000" indent="-216000">
              <a:lnSpc>
                <a:spcPct val="100000"/>
              </a:lnSpc>
              <a:buNone/>
            </a:pPr>
            <a:r>
              <a:rPr b="0" lang="en-US" sz="2000" spc="-1" strike="noStrike">
                <a:latin typeface="Arial"/>
              </a:rPr>
              <a:t>→ </a:t>
            </a:r>
            <a:r>
              <a:rPr b="0" lang="en-US" sz="2000" spc="-1" strike="noStrike">
                <a:latin typeface="Arial"/>
              </a:rPr>
              <a:t>Paper lesen.</a:t>
            </a: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216360" y="812520"/>
            <a:ext cx="7126560" cy="4008600"/>
          </a:xfrm>
          <a:prstGeom prst="rect">
            <a:avLst/>
          </a:prstGeom>
          <a:ln w="0">
            <a:noFill/>
          </a:ln>
        </p:spPr>
      </p:sp>
      <p:sp>
        <p:nvSpPr>
          <p:cNvPr id="296"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GBV-B is </a:t>
            </a:r>
            <a:r>
              <a:rPr b="0" lang="en-US" sz="2000" spc="-1" strike="noStrike">
                <a:latin typeface="Arial"/>
              </a:rPr>
              <a:t>a </a:t>
            </a:r>
            <a:r>
              <a:rPr b="0" lang="en-US" sz="2000" spc="-1" strike="noStrike">
                <a:latin typeface="Arial"/>
              </a:rPr>
              <a:t>known </a:t>
            </a:r>
            <a:r>
              <a:rPr b="0" lang="en-US" sz="2000" spc="-1" strike="noStrike">
                <a:latin typeface="Arial"/>
              </a:rPr>
              <a:t>virus </a:t>
            </a:r>
            <a:r>
              <a:rPr b="0" lang="en-US" sz="2000" spc="-1" strike="noStrike">
                <a:latin typeface="Arial"/>
              </a:rPr>
              <a:t>related </a:t>
            </a:r>
            <a:r>
              <a:rPr b="0" lang="en-US" sz="2000" spc="-1" strike="noStrike">
                <a:latin typeface="Arial"/>
              </a:rPr>
              <a:t>to HCV</a:t>
            </a:r>
            <a:endParaRPr b="0" lang="en-US" sz="2000" spc="-1" strike="noStrike">
              <a:latin typeface="Arial"/>
            </a:endParaRPr>
          </a:p>
          <a:p>
            <a:pPr marL="216000" indent="-216000">
              <a:lnSpc>
                <a:spcPct val="100000"/>
              </a:lnSpc>
              <a:buNone/>
            </a:pPr>
            <a:r>
              <a:rPr b="0" lang="en-US" sz="2000" spc="-1" strike="noStrike">
                <a:latin typeface="Arial"/>
              </a:rPr>
              <a:t>Value of </a:t>
            </a:r>
            <a:r>
              <a:rPr b="0" lang="en-US" sz="2000" spc="-1" strike="noStrike">
                <a:latin typeface="Arial"/>
              </a:rPr>
              <a:t>virus </a:t>
            </a:r>
            <a:r>
              <a:rPr b="0" lang="en-US" sz="2000" spc="-1" strike="noStrike">
                <a:latin typeface="Arial"/>
              </a:rPr>
              <a:t>discove</a:t>
            </a:r>
            <a:r>
              <a:rPr b="0" lang="en-US" sz="2000" spc="-1" strike="noStrike">
                <a:latin typeface="Arial"/>
              </a:rPr>
              <a:t>ry </a:t>
            </a:r>
            <a:r>
              <a:rPr b="0" lang="en-US" sz="2000" spc="-1" strike="noStrike">
                <a:latin typeface="Arial"/>
              </a:rPr>
              <a:t>would </a:t>
            </a:r>
            <a:r>
              <a:rPr b="0" lang="en-US" sz="2000" spc="-1" strike="noStrike">
                <a:latin typeface="Arial"/>
              </a:rPr>
              <a:t>be if we </a:t>
            </a:r>
            <a:r>
              <a:rPr b="0" lang="en-US" sz="2000" spc="-1" strike="noStrike">
                <a:latin typeface="Arial"/>
              </a:rPr>
              <a:t>find a </a:t>
            </a:r>
            <a:r>
              <a:rPr b="0" lang="en-US" sz="2000" spc="-1" strike="noStrike">
                <a:latin typeface="Arial"/>
              </a:rPr>
              <a:t>new yet </a:t>
            </a:r>
            <a:r>
              <a:rPr b="0" lang="en-US" sz="2000" spc="-1" strike="noStrike">
                <a:latin typeface="Arial"/>
              </a:rPr>
              <a:t>unidenti</a:t>
            </a:r>
            <a:r>
              <a:rPr b="0" lang="en-US" sz="2000" spc="-1" strike="noStrike">
                <a:latin typeface="Arial"/>
              </a:rPr>
              <a:t>fied </a:t>
            </a:r>
            <a:r>
              <a:rPr b="0" lang="en-US" sz="2000" spc="-1" strike="noStrike">
                <a:latin typeface="Arial"/>
              </a:rPr>
              <a:t>virus </a:t>
            </a:r>
            <a:r>
              <a:rPr b="0" lang="en-US" sz="2000" spc="-1" strike="noStrike">
                <a:latin typeface="Arial"/>
              </a:rPr>
              <a:t>related </a:t>
            </a:r>
            <a:r>
              <a:rPr b="0" lang="en-US" sz="2000" spc="-1" strike="noStrike">
                <a:latin typeface="Arial"/>
              </a:rPr>
              <a:t>to HCV, </a:t>
            </a:r>
            <a:r>
              <a:rPr b="0" lang="en-US" sz="2000" spc="-1" strike="noStrike">
                <a:latin typeface="Arial"/>
              </a:rPr>
              <a:t>which </a:t>
            </a:r>
            <a:r>
              <a:rPr b="0" lang="en-US" sz="2000" spc="-1" strike="noStrike">
                <a:latin typeface="Arial"/>
              </a:rPr>
              <a:t>infects </a:t>
            </a:r>
            <a:r>
              <a:rPr b="0" lang="en-US" sz="2000" spc="-1" strike="noStrike">
                <a:latin typeface="Arial"/>
              </a:rPr>
              <a:t>a </a:t>
            </a:r>
            <a:r>
              <a:rPr b="0" lang="en-US" sz="2000" spc="-1" strike="noStrike">
                <a:latin typeface="Arial"/>
              </a:rPr>
              <a:t>mamm</a:t>
            </a:r>
            <a:r>
              <a:rPr b="0" lang="en-US" sz="2000" spc="-1" strike="noStrike">
                <a:latin typeface="Arial"/>
              </a:rPr>
              <a:t>el, that </a:t>
            </a:r>
            <a:r>
              <a:rPr b="0" lang="en-US" sz="2000" spc="-1" strike="noStrike">
                <a:latin typeface="Arial"/>
              </a:rPr>
              <a:t>is easy </a:t>
            </a:r>
            <a:r>
              <a:rPr b="0" lang="en-US" sz="2000" spc="-1" strike="noStrike">
                <a:latin typeface="Arial"/>
              </a:rPr>
              <a:t>to </a:t>
            </a:r>
            <a:r>
              <a:rPr b="0" lang="en-US" sz="2000" spc="-1" strike="noStrike">
                <a:latin typeface="Arial"/>
              </a:rPr>
              <a:t>maintai</a:t>
            </a:r>
            <a:r>
              <a:rPr b="0" lang="en-US" sz="2000" spc="-1" strike="noStrike">
                <a:latin typeface="Arial"/>
              </a:rPr>
              <a:t>n and </a:t>
            </a:r>
            <a:r>
              <a:rPr b="0" lang="en-US" sz="2000" spc="-1" strike="noStrike">
                <a:latin typeface="Arial"/>
              </a:rPr>
              <a:t>use in </a:t>
            </a:r>
            <a:r>
              <a:rPr b="0" lang="en-US" sz="2000" spc="-1" strike="noStrike">
                <a:latin typeface="Arial"/>
              </a:rPr>
              <a:t>lab, </a:t>
            </a:r>
            <a:r>
              <a:rPr b="0" lang="en-US" sz="2000" spc="-1" strike="noStrike">
                <a:latin typeface="Arial"/>
              </a:rPr>
              <a:t>and </a:t>
            </a:r>
            <a:r>
              <a:rPr b="0" lang="en-US" sz="2000" spc="-1" strike="noStrike">
                <a:latin typeface="Arial"/>
              </a:rPr>
              <a:t>that </a:t>
            </a:r>
            <a:r>
              <a:rPr b="0" lang="en-US" sz="2000" spc="-1" strike="noStrike">
                <a:latin typeface="Arial"/>
              </a:rPr>
              <a:t>can </a:t>
            </a:r>
            <a:r>
              <a:rPr b="0" lang="en-US" sz="2000" spc="-1" strike="noStrike">
                <a:latin typeface="Arial"/>
              </a:rPr>
              <a:t>cause </a:t>
            </a:r>
            <a:r>
              <a:rPr b="0" lang="en-US" sz="2000" spc="-1" strike="noStrike">
                <a:latin typeface="Arial"/>
              </a:rPr>
              <a:t>the </a:t>
            </a:r>
            <a:r>
              <a:rPr b="0" lang="en-US" sz="2000" spc="-1" strike="noStrike">
                <a:latin typeface="Arial"/>
              </a:rPr>
              <a:t>typical </a:t>
            </a:r>
            <a:r>
              <a:rPr b="0" lang="en-US" sz="2000" spc="-1" strike="noStrike">
                <a:latin typeface="Arial"/>
              </a:rPr>
              <a:t>sympto</a:t>
            </a:r>
            <a:r>
              <a:rPr b="0" lang="en-US" sz="2000" spc="-1" strike="noStrike">
                <a:latin typeface="Arial"/>
              </a:rPr>
              <a:t>ms of </a:t>
            </a:r>
            <a:r>
              <a:rPr b="0" lang="en-US" sz="2000" spc="-1" strike="noStrike">
                <a:latin typeface="Arial"/>
              </a:rPr>
              <a:t>HCV </a:t>
            </a:r>
            <a:r>
              <a:rPr b="0" lang="en-US" sz="2000" spc="-1" strike="noStrike">
                <a:latin typeface="Arial"/>
              </a:rPr>
              <a:t>infectio</a:t>
            </a:r>
            <a:r>
              <a:rPr b="0" lang="en-US" sz="2000" spc="-1" strike="noStrike">
                <a:latin typeface="Arial"/>
              </a:rPr>
              <a:t>n.</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New slide</a:t>
            </a:r>
            <a:endParaRPr b="0" lang="en-US" sz="2000" spc="-1" strike="noStrike">
              <a:latin typeface="Arial"/>
            </a:endParaRPr>
          </a:p>
          <a:p>
            <a:pPr marL="216000" indent="-216000">
              <a:lnSpc>
                <a:spcPct val="100000"/>
              </a:lnSpc>
              <a:buNone/>
            </a:pPr>
            <a:r>
              <a:rPr b="0" lang="en-US" sz="2000" spc="-1" strike="noStrike">
                <a:latin typeface="Arial"/>
              </a:rPr>
              <a:t>Virus </a:t>
            </a:r>
            <a:r>
              <a:rPr b="0" lang="en-US" sz="2000" spc="-1" strike="noStrike">
                <a:latin typeface="Arial"/>
              </a:rPr>
              <a:t>evolutio</a:t>
            </a:r>
            <a:r>
              <a:rPr b="0" lang="en-US" sz="2000" spc="-1" strike="noStrike">
                <a:latin typeface="Arial"/>
              </a:rPr>
              <a:t>n – </a:t>
            </a:r>
            <a:r>
              <a:rPr b="0" lang="en-US" sz="2000" spc="-1" strike="noStrike">
                <a:latin typeface="Arial"/>
              </a:rPr>
              <a:t>Find </a:t>
            </a:r>
            <a:r>
              <a:rPr b="0" lang="en-US" sz="2000" spc="-1" strike="noStrike">
                <a:latin typeface="Arial"/>
              </a:rPr>
              <a:t>possibl</a:t>
            </a:r>
            <a:r>
              <a:rPr b="0" lang="en-US" sz="2000" spc="-1" strike="noStrike">
                <a:latin typeface="Arial"/>
              </a:rPr>
              <a:t>e </a:t>
            </a:r>
            <a:r>
              <a:rPr b="0" lang="en-US" sz="2000" spc="-1" strike="noStrike">
                <a:latin typeface="Arial"/>
              </a:rPr>
              <a:t>associa</a:t>
            </a:r>
            <a:r>
              <a:rPr b="0" lang="en-US" sz="2000" spc="-1" strike="noStrike">
                <a:latin typeface="Arial"/>
              </a:rPr>
              <a:t>tions to </a:t>
            </a:r>
            <a:r>
              <a:rPr b="0" lang="en-US" sz="2000" spc="-1" strike="noStrike">
                <a:latin typeface="Arial"/>
              </a:rPr>
              <a:t>human </a:t>
            </a:r>
            <a:r>
              <a:rPr b="0" lang="en-US" sz="2000" spc="-1" strike="noStrike">
                <a:latin typeface="Arial"/>
              </a:rPr>
              <a:t>disease</a:t>
            </a:r>
            <a:r>
              <a:rPr b="0" lang="en-US" sz="2000" spc="-1" strike="noStrike">
                <a:latin typeface="Arial"/>
              </a:rPr>
              <a:t>s – </a:t>
            </a:r>
            <a:r>
              <a:rPr b="0" lang="en-US" sz="2000" spc="-1" strike="noStrike">
                <a:latin typeface="Arial"/>
              </a:rPr>
              <a:t>surroga</a:t>
            </a:r>
            <a:r>
              <a:rPr b="0" lang="en-US" sz="2000" spc="-1" strike="noStrike">
                <a:latin typeface="Arial"/>
              </a:rPr>
              <a:t>te </a:t>
            </a:r>
            <a:r>
              <a:rPr b="0" lang="en-US" sz="2000" spc="-1" strike="noStrike">
                <a:latin typeface="Arial"/>
              </a:rPr>
              <a:t>viruses</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hteck 4"/>
          <p:cNvSpPr/>
          <p:nvPr/>
        </p:nvSpPr>
        <p:spPr>
          <a:xfrm>
            <a:off x="530280" y="4851360"/>
            <a:ext cx="8600400" cy="278640"/>
          </a:xfrm>
          <a:prstGeom prst="rect">
            <a:avLst/>
          </a:prstGeom>
          <a:solidFill>
            <a:srgbClr val="0d386b"/>
          </a:solidFill>
          <a:ln w="9360">
            <a:noFill/>
          </a:ln>
        </p:spPr>
        <p:style>
          <a:lnRef idx="0"/>
          <a:fillRef idx="0"/>
          <a:effectRef idx="0"/>
          <a:fontRef idx="minor"/>
        </p:style>
      </p:sp>
      <p:sp>
        <p:nvSpPr>
          <p:cNvPr id="1" name="Textfeld 7"/>
          <p:cNvSpPr/>
          <p:nvPr/>
        </p:nvSpPr>
        <p:spPr>
          <a:xfrm>
            <a:off x="596880" y="4903920"/>
            <a:ext cx="96444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3B4551A0-7A2B-4C3A-B674-EA9A4A6167F1}"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2" name="Bild 6" descr="Twincore-w.gif"/>
          <p:cNvPicPr/>
          <p:nvPr/>
        </p:nvPicPr>
        <p:blipFill>
          <a:blip r:embed="rId2"/>
          <a:stretch/>
        </p:blipFill>
        <p:spPr>
          <a:xfrm>
            <a:off x="8244000" y="4896000"/>
            <a:ext cx="636120" cy="172440"/>
          </a:xfrm>
          <a:prstGeom prst="rect">
            <a:avLst/>
          </a:prstGeom>
          <a:ln w="0">
            <a:noFill/>
          </a:ln>
        </p:spPr>
      </p:pic>
      <p:sp>
        <p:nvSpPr>
          <p:cNvPr id="3" name="Rechteck 4"/>
          <p:cNvSpPr/>
          <p:nvPr/>
        </p:nvSpPr>
        <p:spPr>
          <a:xfrm>
            <a:off x="0" y="2727360"/>
            <a:ext cx="9130680" cy="2403000"/>
          </a:xfrm>
          <a:prstGeom prst="rect">
            <a:avLst/>
          </a:prstGeom>
          <a:solidFill>
            <a:srgbClr val="bdc7da"/>
          </a:solidFill>
          <a:ln w="9360">
            <a:noFill/>
          </a:ln>
        </p:spPr>
        <p:style>
          <a:lnRef idx="0"/>
          <a:fillRef idx="0"/>
          <a:effectRef idx="0"/>
          <a:fontRef idx="minor"/>
        </p:style>
      </p:sp>
      <p:sp>
        <p:nvSpPr>
          <p:cNvPr id="4" name="Rechteck 5"/>
          <p:cNvSpPr/>
          <p:nvPr/>
        </p:nvSpPr>
        <p:spPr>
          <a:xfrm>
            <a:off x="530280" y="1638360"/>
            <a:ext cx="8600400" cy="1490040"/>
          </a:xfrm>
          <a:prstGeom prst="rect">
            <a:avLst/>
          </a:prstGeom>
          <a:solidFill>
            <a:srgbClr val="0d386b"/>
          </a:solidFill>
          <a:ln w="9360">
            <a:noFill/>
          </a:ln>
        </p:spPr>
        <p:style>
          <a:lnRef idx="0"/>
          <a:fillRef idx="0"/>
          <a:effectRef idx="0"/>
          <a:fontRef idx="minor"/>
        </p:style>
      </p:sp>
      <p:pic>
        <p:nvPicPr>
          <p:cNvPr id="5" name="Bild 7" descr=""/>
          <p:cNvPicPr/>
          <p:nvPr/>
        </p:nvPicPr>
        <p:blipFill>
          <a:blip r:embed="rId3"/>
          <a:stretch/>
        </p:blipFill>
        <p:spPr>
          <a:xfrm>
            <a:off x="7020000" y="320760"/>
            <a:ext cx="1650240" cy="566280"/>
          </a:xfrm>
          <a:prstGeom prst="rect">
            <a:avLst/>
          </a:prstGeom>
          <a:ln w="0">
            <a:noFill/>
          </a:ln>
        </p:spPr>
      </p:pic>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edi</a:t>
            </a:r>
            <a:r>
              <a:rPr b="0" lang="en-US" sz="4400" spc="-1" strike="noStrike">
                <a:latin typeface="Arial"/>
              </a:rPr>
              <a:t>t </a:t>
            </a:r>
            <a:r>
              <a:rPr b="0" lang="en-US" sz="4400" spc="-1" strike="noStrike">
                <a:latin typeface="Arial"/>
              </a:rPr>
              <a:t>the </a:t>
            </a:r>
            <a:r>
              <a:rPr b="0" lang="en-US" sz="4400" spc="-1" strike="noStrike">
                <a:latin typeface="Arial"/>
              </a:rPr>
              <a:t>title </a:t>
            </a:r>
            <a:r>
              <a:rPr b="0" lang="en-US" sz="4400" spc="-1" strike="noStrike">
                <a:latin typeface="Arial"/>
              </a:rPr>
              <a:t>tex</a:t>
            </a:r>
            <a:r>
              <a:rPr b="0" lang="en-US" sz="4400" spc="-1" strike="noStrike">
                <a:latin typeface="Arial"/>
              </a:rPr>
              <a:t>t </a:t>
            </a:r>
            <a:r>
              <a:rPr b="0" lang="en-US" sz="4400" spc="-1" strike="noStrike">
                <a:latin typeface="Arial"/>
              </a:rPr>
              <a:t>for</a:t>
            </a:r>
            <a:r>
              <a:rPr b="0" lang="en-US" sz="4400" spc="-1" strike="noStrike">
                <a:latin typeface="Arial"/>
              </a:rPr>
              <a:t>ma</a:t>
            </a:r>
            <a:r>
              <a:rPr b="0" lang="en-US" sz="4400" spc="-1" strike="noStrike">
                <a:latin typeface="Arial"/>
              </a:rPr>
              <a:t>t</a:t>
            </a: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hteck 4"/>
          <p:cNvSpPr/>
          <p:nvPr/>
        </p:nvSpPr>
        <p:spPr>
          <a:xfrm>
            <a:off x="530280" y="4851360"/>
            <a:ext cx="8600400" cy="278640"/>
          </a:xfrm>
          <a:prstGeom prst="rect">
            <a:avLst/>
          </a:prstGeom>
          <a:solidFill>
            <a:srgbClr val="0d386b"/>
          </a:solidFill>
          <a:ln w="9360">
            <a:noFill/>
          </a:ln>
        </p:spPr>
        <p:style>
          <a:lnRef idx="0"/>
          <a:fillRef idx="0"/>
          <a:effectRef idx="0"/>
          <a:fontRef idx="minor"/>
        </p:style>
      </p:sp>
      <p:sp>
        <p:nvSpPr>
          <p:cNvPr id="45" name="Textfeld 7"/>
          <p:cNvSpPr/>
          <p:nvPr/>
        </p:nvSpPr>
        <p:spPr>
          <a:xfrm>
            <a:off x="596880" y="4903920"/>
            <a:ext cx="96444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5B29680D-EC21-4116-AC5F-1C4809F6AE0B}"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46" name="Bild 6" descr="Twincore-w.gif"/>
          <p:cNvPicPr/>
          <p:nvPr/>
        </p:nvPicPr>
        <p:blipFill>
          <a:blip r:embed="rId2"/>
          <a:stretch/>
        </p:blipFill>
        <p:spPr>
          <a:xfrm>
            <a:off x="8244000" y="4896000"/>
            <a:ext cx="636120" cy="172440"/>
          </a:xfrm>
          <a:prstGeom prst="rect">
            <a:avLst/>
          </a:prstGeom>
          <a:ln w="0">
            <a:noFill/>
          </a:ln>
        </p:spPr>
      </p:pic>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2.gif"/><Relationship Id="rId2" Type="http://schemas.openxmlformats.org/officeDocument/2006/relationships/image" Target="../media/image43.gif"/><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13.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Grafik 50" descr=""/>
          <p:cNvPicPr/>
          <p:nvPr/>
        </p:nvPicPr>
        <p:blipFill>
          <a:blip r:embed="rId1"/>
          <a:stretch/>
        </p:blipFill>
        <p:spPr>
          <a:xfrm>
            <a:off x="0" y="2743200"/>
            <a:ext cx="9131040" cy="2387520"/>
          </a:xfrm>
          <a:prstGeom prst="rect">
            <a:avLst/>
          </a:prstGeom>
          <a:ln w="0">
            <a:noFill/>
          </a:ln>
        </p:spPr>
      </p:pic>
      <p:sp>
        <p:nvSpPr>
          <p:cNvPr id="92" name="Rechteck 7"/>
          <p:cNvSpPr/>
          <p:nvPr/>
        </p:nvSpPr>
        <p:spPr>
          <a:xfrm>
            <a:off x="531000" y="1600200"/>
            <a:ext cx="8600400" cy="1490040"/>
          </a:xfrm>
          <a:prstGeom prst="rect">
            <a:avLst/>
          </a:prstGeom>
          <a:solidFill>
            <a:srgbClr val="0d386b"/>
          </a:solidFill>
          <a:ln w="0">
            <a:noFill/>
          </a:ln>
        </p:spPr>
        <p:style>
          <a:lnRef idx="0"/>
          <a:fillRef idx="0"/>
          <a:effectRef idx="0"/>
          <a:fontRef idx="minor"/>
        </p:style>
      </p:sp>
      <p:pic>
        <p:nvPicPr>
          <p:cNvPr id="93" name="Grafik 52" descr=""/>
          <p:cNvPicPr/>
          <p:nvPr/>
        </p:nvPicPr>
        <p:blipFill>
          <a:blip r:embed="rId2"/>
          <a:stretch/>
        </p:blipFill>
        <p:spPr>
          <a:xfrm>
            <a:off x="6744960" y="3200400"/>
            <a:ext cx="557280" cy="559440"/>
          </a:xfrm>
          <a:prstGeom prst="rect">
            <a:avLst/>
          </a:prstGeom>
          <a:ln w="0">
            <a:noFill/>
          </a:ln>
        </p:spPr>
      </p:pic>
      <p:pic>
        <p:nvPicPr>
          <p:cNvPr id="94" name="Grafik 53" descr=""/>
          <p:cNvPicPr/>
          <p:nvPr/>
        </p:nvPicPr>
        <p:blipFill>
          <a:blip r:embed="rId3"/>
          <a:stretch/>
        </p:blipFill>
        <p:spPr>
          <a:xfrm>
            <a:off x="7315200" y="3299400"/>
            <a:ext cx="1130400" cy="802440"/>
          </a:xfrm>
          <a:prstGeom prst="rect">
            <a:avLst/>
          </a:prstGeom>
          <a:ln w="0">
            <a:noFill/>
          </a:ln>
        </p:spPr>
      </p:pic>
      <p:pic>
        <p:nvPicPr>
          <p:cNvPr id="95" name="Grafik 54" descr=""/>
          <p:cNvPicPr/>
          <p:nvPr/>
        </p:nvPicPr>
        <p:blipFill>
          <a:blip r:embed="rId4"/>
          <a:stretch/>
        </p:blipFill>
        <p:spPr>
          <a:xfrm>
            <a:off x="5486400" y="3657600"/>
            <a:ext cx="1015920" cy="1015920"/>
          </a:xfrm>
          <a:prstGeom prst="rect">
            <a:avLst/>
          </a:prstGeom>
          <a:ln w="0">
            <a:noFill/>
          </a:ln>
        </p:spPr>
      </p:pic>
      <p:sp>
        <p:nvSpPr>
          <p:cNvPr id="96" name="PlaceHolder 3"/>
          <p:cNvSpPr/>
          <p:nvPr/>
        </p:nvSpPr>
        <p:spPr>
          <a:xfrm>
            <a:off x="668880" y="2533680"/>
            <a:ext cx="7548120" cy="556560"/>
          </a:xfrm>
          <a:prstGeom prst="rect">
            <a:avLst/>
          </a:prstGeom>
          <a:noFill/>
          <a:ln w="0">
            <a:noFill/>
          </a:ln>
        </p:spPr>
        <p:style>
          <a:lnRef idx="0"/>
          <a:fillRef idx="0"/>
          <a:effectRef idx="0"/>
          <a:fontRef idx="minor"/>
        </p:style>
        <p:txBody>
          <a:bodyPr numCol="1" spcCol="0" lIns="0" rIns="0" tIns="0" bIns="0" anchor="t">
            <a:noAutofit/>
          </a:bodyPr>
          <a:p>
            <a:pPr>
              <a:lnSpc>
                <a:spcPct val="110000"/>
              </a:lnSpc>
              <a:spcBef>
                <a:spcPts val="181"/>
              </a:spcBef>
              <a:buNone/>
              <a:tabLst>
                <a:tab algn="l" pos="0"/>
              </a:tabLst>
            </a:pPr>
            <a:r>
              <a:rPr b="0" lang="de-DE" sz="900" spc="-1" strike="noStrike">
                <a:solidFill>
                  <a:srgbClr val="ffffff"/>
                </a:solidFill>
                <a:latin typeface="Arial"/>
                <a:ea typeface="ヒラギノ角ゴ Pro W3"/>
              </a:rPr>
              <a:t>Sergej Ruff</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Twincore - RG Computational Virology</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29 October 2024</a:t>
            </a:r>
            <a:endParaRPr b="0" lang="en-US" sz="900" spc="-1" strike="noStrike">
              <a:latin typeface="Arial"/>
            </a:endParaRPr>
          </a:p>
        </p:txBody>
      </p:sp>
      <p:sp>
        <p:nvSpPr>
          <p:cNvPr id="97" name="Rechteck 56"/>
          <p:cNvSpPr/>
          <p:nvPr/>
        </p:nvSpPr>
        <p:spPr>
          <a:xfrm>
            <a:off x="685800" y="1600200"/>
            <a:ext cx="8445600" cy="7574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2400" spc="-1" strike="noStrike">
                <a:solidFill>
                  <a:srgbClr val="ffffff"/>
                </a:solidFill>
                <a:latin typeface="Arial"/>
                <a:ea typeface="ヒラギノ角ゴ Pro W3"/>
              </a:rPr>
              <a:t>Virome characterisation from unprocessed local and publicly available sequencing data</a:t>
            </a:r>
            <a:endParaRPr b="0" lang="en-US" sz="2400" spc="-1" strike="noStrike">
              <a:latin typeface="Arial"/>
            </a:endParaRPr>
          </a:p>
        </p:txBody>
      </p:sp>
      <p:sp>
        <p:nvSpPr>
          <p:cNvPr id="98" name="Rechteck 57"/>
          <p:cNvSpPr/>
          <p:nvPr/>
        </p:nvSpPr>
        <p:spPr>
          <a:xfrm>
            <a:off x="4343400" y="2514600"/>
            <a:ext cx="4788000" cy="4446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1800" spc="-1" strike="noStrike">
                <a:solidFill>
                  <a:srgbClr val="ffffff"/>
                </a:solidFill>
                <a:latin typeface="Ariel"/>
                <a:ea typeface="ヒラギノ角ゴ Pro W3"/>
              </a:rPr>
              <a:t>VirushunterGatherer and Virusparies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
          <p:cNvSpPr txBox="1"/>
          <p:nvPr/>
        </p:nvSpPr>
        <p:spPr>
          <a:xfrm>
            <a:off x="457200" y="457200"/>
            <a:ext cx="3645000" cy="346680"/>
          </a:xfrm>
          <a:prstGeom prst="rect">
            <a:avLst/>
          </a:prstGeom>
          <a:noFill/>
          <a:ln w="0">
            <a:noFill/>
          </a:ln>
        </p:spPr>
        <p:txBody>
          <a:bodyPr lIns="90000" rIns="90000" tIns="45000" bIns="45000" anchor="t">
            <a:noAutofit/>
          </a:bodyPr>
          <a:p>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a:t>
            </a:r>
            <a:r>
              <a:rPr b="0" lang="de-DE" sz="1800" spc="-1" strike="noStrike">
                <a:solidFill>
                  <a:srgbClr val="666666"/>
                </a:solidFill>
                <a:latin typeface="Arial"/>
                <a:ea typeface="Arial"/>
              </a:rPr>
              <a:t>Goals</a:t>
            </a:r>
            <a:endParaRPr b="0" lang="en-US" sz="1800" spc="-1" strike="noStrike">
              <a:latin typeface="Arial"/>
            </a:endParaRPr>
          </a:p>
        </p:txBody>
      </p:sp>
      <p:sp>
        <p:nvSpPr>
          <p:cNvPr id="144" name=""/>
          <p:cNvSpPr/>
          <p:nvPr/>
        </p:nvSpPr>
        <p:spPr>
          <a:xfrm>
            <a:off x="465840" y="1143000"/>
            <a:ext cx="8220960" cy="274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ヒラギノ角ゴ Pro W3"/>
              </a:rPr>
              <a:t>Goals:</a:t>
            </a:r>
            <a:endParaRPr b="0" lang="en-US" sz="1800" spc="-1" strike="noStrike">
              <a:latin typeface="Arial"/>
            </a:endParaRPr>
          </a:p>
          <a:p>
            <a:pPr>
              <a:lnSpc>
                <a:spcPct val="100000"/>
              </a:lnSpc>
              <a:buNone/>
            </a:pPr>
            <a:endParaRPr b="0" lang="en-US" sz="18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Utilize VirusHunterGatherer on the liver sequencing data (Taubert) to</a:t>
            </a:r>
            <a:r>
              <a:rPr b="1" lang="en-US" sz="1200" spc="-1" strike="noStrike">
                <a:solidFill>
                  <a:srgbClr val="000000"/>
                </a:solidFill>
                <a:latin typeface="Arial"/>
                <a:ea typeface="ヒラギノ角ゴ Pro W3"/>
              </a:rPr>
              <a:t> characterize the virome </a:t>
            </a:r>
            <a:r>
              <a:rPr b="0" lang="en-US" sz="1200" spc="-1" strike="noStrike">
                <a:solidFill>
                  <a:srgbClr val="000000"/>
                </a:solidFill>
                <a:latin typeface="Arial"/>
                <a:ea typeface="ヒラギノ角ゴ Pro W3"/>
              </a:rPr>
              <a:t> and assess </a:t>
            </a:r>
            <a:r>
              <a:rPr b="0" lang="en-US" sz="1200" spc="-1" strike="noStrike">
                <a:solidFill>
                  <a:srgbClr val="000000"/>
                </a:solidFill>
                <a:latin typeface="Arial"/>
                <a:ea typeface="ヒラギノ角ゴ Pro W3"/>
              </a:rPr>
              <a:t>whether these identified viruses are associated with transplant rejection.</a:t>
            </a:r>
            <a:endParaRPr b="0" lang="en-US" sz="1200" spc="-1" strike="noStrike">
              <a:latin typeface="Arial"/>
            </a:endParaRPr>
          </a:p>
          <a:p>
            <a:pPr marL="216000" indent="-216000" algn="just">
              <a:lnSpc>
                <a:spcPct val="100000"/>
              </a:lnSpc>
              <a:buClr>
                <a:srgbClr val="000000"/>
              </a:buClr>
              <a:buSzPct val="45000"/>
              <a:buFont typeface="Wingdings" charset="2"/>
              <a:buChar char=""/>
            </a:pPr>
            <a:endParaRPr b="0" lang="en-US" sz="1200" spc="-1" strike="noStrike">
              <a:latin typeface="Arial"/>
            </a:endParaRPr>
          </a:p>
          <a:p>
            <a:pPr marL="216000" indent="-216000" algn="just">
              <a:lnSpc>
                <a:spcPct val="100000"/>
              </a:lnSpc>
              <a:buClr>
                <a:srgbClr val="000000"/>
              </a:buClr>
              <a:buSzPct val="45000"/>
              <a:buFont typeface="Wingdings" charset="2"/>
              <a:buChar char=""/>
            </a:pPr>
            <a:endParaRPr b="0" lang="en-US" sz="1200" spc="-1" strike="noStrike">
              <a:latin typeface="Arial"/>
            </a:endParaRPr>
          </a:p>
          <a:p>
            <a:pPr marL="216000" indent="-216000" algn="just">
              <a:lnSpc>
                <a:spcPct val="100000"/>
              </a:lnSpc>
              <a:buClr>
                <a:srgbClr val="000000"/>
              </a:buClr>
              <a:buSzPct val="45000"/>
              <a:buFont typeface="Wingdings" charset="2"/>
              <a:buChar char=""/>
            </a:pPr>
            <a:r>
              <a:rPr b="1" lang="en-US" sz="1200" spc="-1" strike="noStrike">
                <a:solidFill>
                  <a:srgbClr val="000000"/>
                </a:solidFill>
                <a:latin typeface="Arial"/>
                <a:ea typeface="ヒラギノ角ゴ Pro W3"/>
              </a:rPr>
              <a:t>Assemble</a:t>
            </a:r>
            <a:r>
              <a:rPr b="0" lang="en-US" sz="1200" spc="-1" strike="noStrike">
                <a:solidFill>
                  <a:srgbClr val="000000"/>
                </a:solidFill>
                <a:latin typeface="Arial"/>
                <a:ea typeface="ヒラギノ角ゴ Pro W3"/>
              </a:rPr>
              <a:t> potential viral sequences found in mammalian samples.</a:t>
            </a:r>
            <a:endParaRPr b="0" lang="en-US" sz="1200" spc="-1" strike="noStrike">
              <a:latin typeface="Arial"/>
            </a:endParaRPr>
          </a:p>
          <a:p>
            <a:pPr marL="216000" indent="-216000" algn="just">
              <a:lnSpc>
                <a:spcPct val="100000"/>
              </a:lnSpc>
              <a:buClr>
                <a:srgbClr val="000000"/>
              </a:buClr>
              <a:buSzPct val="45000"/>
              <a:buFont typeface="Wingdings" charset="2"/>
              <a:buChar char=""/>
            </a:pPr>
            <a:endParaRPr b="0" lang="en-US" sz="1200" spc="-1" strike="noStrike">
              <a:latin typeface="Arial"/>
            </a:endParaRPr>
          </a:p>
          <a:p>
            <a:pPr marL="216000" indent="-216000" algn="just">
              <a:lnSpc>
                <a:spcPct val="100000"/>
              </a:lnSpc>
              <a:buClr>
                <a:srgbClr val="000000"/>
              </a:buClr>
              <a:buSzPct val="45000"/>
              <a:buFont typeface="Wingdings" charset="2"/>
              <a:buChar char=""/>
            </a:pPr>
            <a:endParaRPr b="0" lang="en-US" sz="1200" spc="-1" strike="noStrike">
              <a:latin typeface="Arial"/>
            </a:endParaRPr>
          </a:p>
          <a:p>
            <a:pPr marL="216000" indent="-216000" algn="just">
              <a:lnSpc>
                <a:spcPct val="100000"/>
              </a:lnSpc>
              <a:buClr>
                <a:srgbClr val="000000"/>
              </a:buClr>
              <a:buSzPct val="45000"/>
              <a:buFont typeface="Wingdings" charset="2"/>
              <a:buChar char=""/>
            </a:pPr>
            <a:r>
              <a:rPr b="1" lang="en-US" sz="1200" spc="-1" strike="noStrike">
                <a:solidFill>
                  <a:srgbClr val="000000"/>
                </a:solidFill>
                <a:latin typeface="Arial"/>
                <a:ea typeface="ヒラギノ角ゴ Pro W3"/>
              </a:rPr>
              <a:t>Virusparies</a:t>
            </a:r>
            <a:r>
              <a:rPr b="0" lang="en-US" sz="1200" spc="-1" strike="noStrike">
                <a:solidFill>
                  <a:srgbClr val="000000"/>
                </a:solidFill>
                <a:latin typeface="Arial"/>
                <a:ea typeface="ヒラギノ角ゴ Pro W3"/>
              </a:rPr>
              <a:t>: </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Subset and process VirusHunter and VirusGatherer output.</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Calculate summary statistics.</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Create plots and graphical tables for VirusHunter and VirusGatherer data.</a:t>
            </a:r>
            <a:endParaRPr b="0" lang="en-US" sz="12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1"/>
          <p:cNvSpPr/>
          <p:nvPr/>
        </p:nvSpPr>
        <p:spPr>
          <a:xfrm>
            <a:off x="791280" y="1843920"/>
            <a:ext cx="7552440" cy="617760"/>
          </a:xfrm>
          <a:prstGeom prst="rect">
            <a:avLst/>
          </a:prstGeom>
          <a:noFill/>
          <a:ln w="0">
            <a:noFill/>
          </a:ln>
        </p:spPr>
        <p:style>
          <a:lnRef idx="0"/>
          <a:fillRef idx="0"/>
          <a:effectRef idx="0"/>
          <a:fontRef idx="minor"/>
        </p:style>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Methods and material used</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6"/>
          <p:cNvSpPr/>
          <p:nvPr/>
        </p:nvSpPr>
        <p:spPr>
          <a:xfrm>
            <a:off x="914400" y="22896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Schematic workflow of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VirusHunterGatherer pipeline</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147" name="Gerader Verbinder 9"/>
          <p:cNvSpPr/>
          <p:nvPr/>
        </p:nvSpPr>
        <p:spPr>
          <a:xfrm>
            <a:off x="2274840" y="973800"/>
            <a:ext cx="360" cy="3736440"/>
          </a:xfrm>
          <a:prstGeom prst="line">
            <a:avLst/>
          </a:prstGeom>
          <a:ln w="0">
            <a:solidFill>
              <a:srgbClr val="3465a4"/>
            </a:solidFill>
          </a:ln>
        </p:spPr>
        <p:style>
          <a:lnRef idx="0"/>
          <a:fillRef idx="0"/>
          <a:effectRef idx="0"/>
          <a:fontRef idx="minor"/>
        </p:style>
      </p:sp>
      <p:sp>
        <p:nvSpPr>
          <p:cNvPr id="148" name="Textfeld 22"/>
          <p:cNvSpPr/>
          <p:nvPr/>
        </p:nvSpPr>
        <p:spPr>
          <a:xfrm>
            <a:off x="228600" y="1418400"/>
            <a:ext cx="2042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8d1d75"/>
                </a:solidFill>
                <a:latin typeface="Arial"/>
                <a:ea typeface="DejaVu Sans"/>
              </a:rPr>
              <a:t>Taubert liver sequencing</a:t>
            </a:r>
            <a:r>
              <a:rPr b="0" lang="de-DE" sz="1800" spc="-1" strike="noStrike">
                <a:solidFill>
                  <a:srgbClr val="000000"/>
                </a:solidFill>
                <a:latin typeface="Arial"/>
                <a:ea typeface="DejaVu Sans"/>
              </a:rPr>
              <a:t> data</a:t>
            </a:r>
            <a:endParaRPr b="0" lang="en-US" sz="1800" spc="-1" strike="noStrike">
              <a:latin typeface="Arial"/>
            </a:endParaRPr>
          </a:p>
        </p:txBody>
      </p:sp>
      <p:sp>
        <p:nvSpPr>
          <p:cNvPr id="149" name="Textfeld 23"/>
          <p:cNvSpPr/>
          <p:nvPr/>
        </p:nvSpPr>
        <p:spPr>
          <a:xfrm>
            <a:off x="2514600" y="1419120"/>
            <a:ext cx="2209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2a6099"/>
                </a:solidFill>
                <a:latin typeface="Arial"/>
                <a:ea typeface="DejaVu Sans"/>
              </a:rPr>
              <a:t>Mammalian sequencing</a:t>
            </a:r>
            <a:r>
              <a:rPr b="1" lang="de-DE" sz="1800" spc="-1" strike="noStrike">
                <a:solidFill>
                  <a:srgbClr val="8d1d75"/>
                </a:solidFill>
                <a:latin typeface="Arial"/>
                <a:ea typeface="DejaVu Sans"/>
              </a:rPr>
              <a:t> </a:t>
            </a:r>
            <a:r>
              <a:rPr b="0" lang="de-DE" sz="1800" spc="-1" strike="noStrike">
                <a:solidFill>
                  <a:srgbClr val="000000"/>
                </a:solidFill>
                <a:latin typeface="Arial"/>
                <a:ea typeface="DejaVu Sans"/>
              </a:rPr>
              <a:t>data</a:t>
            </a:r>
            <a:endParaRPr b="0" lang="en-US" sz="1800" spc="-1" strike="noStrike">
              <a:latin typeface="Arial"/>
            </a:endParaRPr>
          </a:p>
        </p:txBody>
      </p:sp>
      <p:pic>
        <p:nvPicPr>
          <p:cNvPr id="150" name="" descr=""/>
          <p:cNvPicPr/>
          <p:nvPr/>
        </p:nvPicPr>
        <p:blipFill>
          <a:blip r:embed="rId1"/>
          <a:stretch/>
        </p:blipFill>
        <p:spPr>
          <a:xfrm>
            <a:off x="5277960" y="202320"/>
            <a:ext cx="3632760" cy="4593600"/>
          </a:xfrm>
          <a:prstGeom prst="rect">
            <a:avLst/>
          </a:prstGeom>
          <a:ln w="0">
            <a:noFill/>
          </a:ln>
        </p:spPr>
      </p:pic>
      <p:pic>
        <p:nvPicPr>
          <p:cNvPr id="151" name="Grafik 8" descr=""/>
          <p:cNvPicPr/>
          <p:nvPr/>
        </p:nvPicPr>
        <p:blipFill>
          <a:blip r:embed="rId2"/>
          <a:stretch/>
        </p:blipFill>
        <p:spPr>
          <a:xfrm>
            <a:off x="8686800" y="4343400"/>
            <a:ext cx="284400" cy="247680"/>
          </a:xfrm>
          <a:prstGeom prst="rect">
            <a:avLst/>
          </a:prstGeom>
          <a:ln w="0">
            <a:noFill/>
          </a:ln>
        </p:spPr>
      </p:pic>
      <p:grpSp>
        <p:nvGrpSpPr>
          <p:cNvPr id="152" name=""/>
          <p:cNvGrpSpPr/>
          <p:nvPr/>
        </p:nvGrpSpPr>
        <p:grpSpPr>
          <a:xfrm>
            <a:off x="2514600" y="2743200"/>
            <a:ext cx="1595880" cy="1138680"/>
            <a:chOff x="2514600" y="2743200"/>
            <a:chExt cx="1595880" cy="1138680"/>
          </a:xfrm>
        </p:grpSpPr>
        <p:pic>
          <p:nvPicPr>
            <p:cNvPr id="153" name="" descr=""/>
            <p:cNvPicPr/>
            <p:nvPr/>
          </p:nvPicPr>
          <p:blipFill>
            <a:blip r:embed="rId3"/>
            <a:stretch/>
          </p:blipFill>
          <p:spPr>
            <a:xfrm>
              <a:off x="2971800" y="2743200"/>
              <a:ext cx="1138680" cy="1138680"/>
            </a:xfrm>
            <a:prstGeom prst="rect">
              <a:avLst/>
            </a:prstGeom>
            <a:ln w="0">
              <a:noFill/>
            </a:ln>
          </p:spPr>
        </p:pic>
        <p:sp>
          <p:nvSpPr>
            <p:cNvPr id="154" name=""/>
            <p:cNvSpPr/>
            <p:nvPr/>
          </p:nvSpPr>
          <p:spPr>
            <a:xfrm>
              <a:off x="2514600" y="2743200"/>
              <a:ext cx="1367280" cy="1138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SRA</a:t>
              </a:r>
              <a:endParaRPr b="0" lang="en-US" sz="1800" spc="-1" strike="noStrike">
                <a:latin typeface="Arial"/>
              </a:endParaRPr>
            </a:p>
          </p:txBody>
        </p:sp>
      </p:grpSp>
      <p:pic>
        <p:nvPicPr>
          <p:cNvPr id="155" name="" descr=""/>
          <p:cNvPicPr/>
          <p:nvPr/>
        </p:nvPicPr>
        <p:blipFill>
          <a:blip r:embed="rId4"/>
          <a:stretch/>
        </p:blipFill>
        <p:spPr>
          <a:xfrm>
            <a:off x="685800" y="2972520"/>
            <a:ext cx="813960" cy="9093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6"/>
          <p:cNvSpPr/>
          <p:nvPr/>
        </p:nvSpPr>
        <p:spPr>
          <a:xfrm>
            <a:off x="686160" y="57312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VirusHunterGatherer hittables</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pic>
        <p:nvPicPr>
          <p:cNvPr id="157" name="Grafik 1" descr=""/>
          <p:cNvPicPr/>
          <p:nvPr/>
        </p:nvPicPr>
        <p:blipFill>
          <a:blip r:embed="rId1"/>
          <a:stretch/>
        </p:blipFill>
        <p:spPr>
          <a:xfrm>
            <a:off x="64440" y="981360"/>
            <a:ext cx="4180680" cy="2924640"/>
          </a:xfrm>
          <a:prstGeom prst="rect">
            <a:avLst/>
          </a:prstGeom>
          <a:ln w="0">
            <a:noFill/>
          </a:ln>
        </p:spPr>
      </p:pic>
      <p:pic>
        <p:nvPicPr>
          <p:cNvPr id="158" name="Grafik 2" descr=""/>
          <p:cNvPicPr/>
          <p:nvPr/>
        </p:nvPicPr>
        <p:blipFill>
          <a:blip r:embed="rId2"/>
          <a:stretch/>
        </p:blipFill>
        <p:spPr>
          <a:xfrm>
            <a:off x="4505040" y="981360"/>
            <a:ext cx="4542480" cy="2924640"/>
          </a:xfrm>
          <a:prstGeom prst="rect">
            <a:avLst/>
          </a:prstGeom>
          <a:ln w="0">
            <a:noFill/>
          </a:ln>
        </p:spPr>
      </p:pic>
      <p:sp>
        <p:nvSpPr>
          <p:cNvPr id="159" name="Gerader Verbinder 6"/>
          <p:cNvSpPr/>
          <p:nvPr/>
        </p:nvSpPr>
        <p:spPr>
          <a:xfrm>
            <a:off x="208080" y="490320"/>
            <a:ext cx="245160" cy="951840"/>
          </a:xfrm>
          <a:prstGeom prst="line">
            <a:avLst/>
          </a:prstGeom>
          <a:ln>
            <a:noFill/>
          </a:ln>
        </p:spPr>
        <p:style>
          <a:lnRef idx="1">
            <a:schemeClr val="accent1"/>
          </a:lnRef>
          <a:fillRef idx="0">
            <a:schemeClr val="accent1"/>
          </a:fillRef>
          <a:effectRef idx="0">
            <a:schemeClr val="accent1"/>
          </a:effectRef>
          <a:fontRef idx="minor"/>
        </p:style>
      </p:sp>
      <p:sp>
        <p:nvSpPr>
          <p:cNvPr id="160" name="Textfeld 23"/>
          <p:cNvSpPr/>
          <p:nvPr/>
        </p:nvSpPr>
        <p:spPr>
          <a:xfrm>
            <a:off x="505440" y="4311720"/>
            <a:ext cx="6036840" cy="3330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7030a0"/>
              </a:buClr>
              <a:buFont typeface="Wingdings" charset="2"/>
              <a:buChar char=""/>
            </a:pPr>
            <a:r>
              <a:rPr b="0" lang="de-DE" sz="1600" spc="-1" strike="noStrike">
                <a:solidFill>
                  <a:srgbClr val="7030a0"/>
                </a:solidFill>
                <a:latin typeface="Arial"/>
                <a:ea typeface="DejaVu Sans"/>
              </a:rPr>
              <a:t>ViralRefSeq_taxonomy processed to extract virus family</a:t>
            </a:r>
            <a:endParaRPr b="0" lang="en-US" sz="1600" spc="-1" strike="noStrike">
              <a:latin typeface="Arial"/>
            </a:endParaRPr>
          </a:p>
        </p:txBody>
      </p:sp>
      <p:grpSp>
        <p:nvGrpSpPr>
          <p:cNvPr id="161" name="Gruppieren 27"/>
          <p:cNvGrpSpPr/>
          <p:nvPr/>
        </p:nvGrpSpPr>
        <p:grpSpPr>
          <a:xfrm>
            <a:off x="3442320" y="1391040"/>
            <a:ext cx="1070280" cy="2247120"/>
            <a:chOff x="3442320" y="1391040"/>
            <a:chExt cx="1070280" cy="2247120"/>
          </a:xfrm>
        </p:grpSpPr>
        <p:grpSp>
          <p:nvGrpSpPr>
            <p:cNvPr id="162" name="Gruppieren 25"/>
            <p:cNvGrpSpPr/>
            <p:nvPr/>
          </p:nvGrpSpPr>
          <p:grpSpPr>
            <a:xfrm>
              <a:off x="3442320" y="1391040"/>
              <a:ext cx="1070280" cy="1805040"/>
              <a:chOff x="3442320" y="1391040"/>
              <a:chExt cx="1070280" cy="1805040"/>
            </a:xfrm>
          </p:grpSpPr>
          <p:grpSp>
            <p:nvGrpSpPr>
              <p:cNvPr id="163" name="Gruppieren 22"/>
              <p:cNvGrpSpPr/>
              <p:nvPr/>
            </p:nvGrpSpPr>
            <p:grpSpPr>
              <a:xfrm>
                <a:off x="3575880" y="1391040"/>
                <a:ext cx="936720" cy="1805040"/>
                <a:chOff x="3575880" y="1391040"/>
                <a:chExt cx="936720" cy="1805040"/>
              </a:xfrm>
            </p:grpSpPr>
            <p:sp>
              <p:nvSpPr>
                <p:cNvPr id="164" name="Pfeil nach rechts 10"/>
                <p:cNvSpPr/>
                <p:nvPr/>
              </p:nvSpPr>
              <p:spPr>
                <a:xfrm>
                  <a:off x="4242240" y="1442160"/>
                  <a:ext cx="245520" cy="17856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sp>
              <p:nvSpPr>
                <p:cNvPr id="165" name="Pfeil nach rechts 11"/>
                <p:cNvSpPr/>
                <p:nvPr/>
              </p:nvSpPr>
              <p:spPr>
                <a:xfrm>
                  <a:off x="4267080" y="2404800"/>
                  <a:ext cx="245520" cy="17856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sp>
              <p:nvSpPr>
                <p:cNvPr id="166" name="Pfeil nach rechts 14"/>
                <p:cNvSpPr/>
                <p:nvPr/>
              </p:nvSpPr>
              <p:spPr>
                <a:xfrm>
                  <a:off x="4257000" y="2584800"/>
                  <a:ext cx="245520" cy="17856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sp>
              <p:nvSpPr>
                <p:cNvPr id="167" name="Pfeil nach rechts 15"/>
                <p:cNvSpPr/>
                <p:nvPr/>
              </p:nvSpPr>
              <p:spPr>
                <a:xfrm>
                  <a:off x="4267080" y="2690280"/>
                  <a:ext cx="245520" cy="17856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sp>
              <p:nvSpPr>
                <p:cNvPr id="168" name="Pfeil nach rechts 16"/>
                <p:cNvSpPr/>
                <p:nvPr/>
              </p:nvSpPr>
              <p:spPr>
                <a:xfrm>
                  <a:off x="4245120" y="3017520"/>
                  <a:ext cx="245520" cy="17856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sp>
              <p:nvSpPr>
                <p:cNvPr id="169" name="Pfeil nach rechts 20"/>
                <p:cNvSpPr/>
                <p:nvPr/>
              </p:nvSpPr>
              <p:spPr>
                <a:xfrm flipH="1">
                  <a:off x="3575880" y="1391040"/>
                  <a:ext cx="216000" cy="16740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grpSp>
          <p:sp>
            <p:nvSpPr>
              <p:cNvPr id="170" name="Pfeil nach rechts 24"/>
              <p:cNvSpPr/>
              <p:nvPr/>
            </p:nvSpPr>
            <p:spPr>
              <a:xfrm flipH="1">
                <a:off x="3442320" y="2298240"/>
                <a:ext cx="216000" cy="16740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grpSp>
        <p:sp>
          <p:nvSpPr>
            <p:cNvPr id="171" name="Pfeil nach rechts 26"/>
            <p:cNvSpPr/>
            <p:nvPr/>
          </p:nvSpPr>
          <p:spPr>
            <a:xfrm>
              <a:off x="4237560" y="3459600"/>
              <a:ext cx="245520" cy="178560"/>
            </a:xfrm>
            <a:prstGeom prst="rightArrow">
              <a:avLst>
                <a:gd name="adj1" fmla="val 50000"/>
                <a:gd name="adj2"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gr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6"/>
          <p:cNvSpPr/>
          <p:nvPr/>
        </p:nvSpPr>
        <p:spPr>
          <a:xfrm>
            <a:off x="173160" y="57312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Virusparies</a:t>
            </a:r>
            <a:endParaRPr b="0" lang="en-US" sz="1800" spc="-1" strike="noStrike">
              <a:latin typeface="Arial"/>
            </a:endParaRPr>
          </a:p>
        </p:txBody>
      </p:sp>
      <p:pic>
        <p:nvPicPr>
          <p:cNvPr id="173" name="Grafik 6" descr=""/>
          <p:cNvPicPr/>
          <p:nvPr/>
        </p:nvPicPr>
        <p:blipFill>
          <a:blip r:embed="rId1"/>
          <a:stretch/>
        </p:blipFill>
        <p:spPr>
          <a:xfrm>
            <a:off x="228600" y="1886040"/>
            <a:ext cx="2741760" cy="1770120"/>
          </a:xfrm>
          <a:prstGeom prst="rect">
            <a:avLst/>
          </a:prstGeom>
          <a:ln w="0">
            <a:noFill/>
          </a:ln>
        </p:spPr>
      </p:pic>
      <p:grpSp>
        <p:nvGrpSpPr>
          <p:cNvPr id="174" name=""/>
          <p:cNvGrpSpPr/>
          <p:nvPr/>
        </p:nvGrpSpPr>
        <p:grpSpPr>
          <a:xfrm>
            <a:off x="2971800" y="228600"/>
            <a:ext cx="3427560" cy="2539440"/>
            <a:chOff x="2971800" y="228600"/>
            <a:chExt cx="3427560" cy="2539440"/>
          </a:xfrm>
        </p:grpSpPr>
        <p:sp>
          <p:nvSpPr>
            <p:cNvPr id="175" name=""/>
            <p:cNvSpPr/>
            <p:nvPr/>
          </p:nvSpPr>
          <p:spPr>
            <a:xfrm>
              <a:off x="4114800" y="228600"/>
              <a:ext cx="2284560" cy="455760"/>
            </a:xfrm>
            <a:prstGeom prst="rect">
              <a:avLst/>
            </a:prstGeom>
            <a:solidFill>
              <a:srgbClr val="ffff6d"/>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Import/Export</a:t>
              </a:r>
              <a:endParaRPr b="0" lang="en-US" sz="1800" spc="-1" strike="noStrike">
                <a:latin typeface="Arial"/>
              </a:endParaRPr>
            </a:p>
          </p:txBody>
        </p:sp>
        <p:sp>
          <p:nvSpPr>
            <p:cNvPr id="176" name=""/>
            <p:cNvSpPr/>
            <p:nvPr/>
          </p:nvSpPr>
          <p:spPr>
            <a:xfrm flipV="1">
              <a:off x="2971800" y="454320"/>
              <a:ext cx="1141920" cy="2313360"/>
            </a:xfrm>
            <a:custGeom>
              <a:avLst/>
              <a:gdLst/>
              <a:ahLst/>
              <a:rect l="l" t="t" r="r" b="b"/>
              <a:pathLst>
                <a:path w="21600" h="21600">
                  <a:moveTo>
                    <a:pt x="0" y="0"/>
                  </a:moveTo>
                  <a:lnTo>
                    <a:pt x="21600" y="21600"/>
                  </a:lnTo>
                </a:path>
              </a:pathLst>
            </a:custGeom>
            <a:noFill/>
            <a:ln w="0">
              <a:solidFill>
                <a:srgbClr val="000000"/>
              </a:solidFill>
              <a:tailEnd len="med" type="triangle" w="med"/>
            </a:ln>
          </p:spPr>
          <p:style>
            <a:lnRef idx="0"/>
            <a:fillRef idx="0"/>
            <a:effectRef idx="0"/>
            <a:fontRef idx="minor"/>
          </p:style>
        </p:sp>
      </p:grpSp>
      <p:grpSp>
        <p:nvGrpSpPr>
          <p:cNvPr id="177" name=""/>
          <p:cNvGrpSpPr/>
          <p:nvPr/>
        </p:nvGrpSpPr>
        <p:grpSpPr>
          <a:xfrm>
            <a:off x="2971800" y="914400"/>
            <a:ext cx="3427560" cy="1857240"/>
            <a:chOff x="2971800" y="914400"/>
            <a:chExt cx="3427560" cy="1857240"/>
          </a:xfrm>
        </p:grpSpPr>
        <p:sp>
          <p:nvSpPr>
            <p:cNvPr id="178" name=""/>
            <p:cNvSpPr/>
            <p:nvPr/>
          </p:nvSpPr>
          <p:spPr>
            <a:xfrm>
              <a:off x="4114800" y="914400"/>
              <a:ext cx="2284560" cy="455760"/>
            </a:xfrm>
            <a:prstGeom prst="rect">
              <a:avLst/>
            </a:prstGeom>
            <a:solidFill>
              <a:srgbClr val="ffb66c"/>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Processing</a:t>
              </a:r>
              <a:endParaRPr b="0" lang="en-US" sz="1800" spc="-1" strike="noStrike">
                <a:latin typeface="Arial"/>
              </a:endParaRPr>
            </a:p>
          </p:txBody>
        </p:sp>
        <p:sp>
          <p:nvSpPr>
            <p:cNvPr id="179" name=""/>
            <p:cNvSpPr/>
            <p:nvPr/>
          </p:nvSpPr>
          <p:spPr>
            <a:xfrm flipV="1">
              <a:off x="2971800" y="1143000"/>
              <a:ext cx="1143000" cy="1628640"/>
            </a:xfrm>
            <a:prstGeom prst="line">
              <a:avLst/>
            </a:prstGeom>
            <a:ln w="0">
              <a:solidFill>
                <a:srgbClr val="000000"/>
              </a:solidFill>
              <a:tailEnd len="med" type="triangle" w="med"/>
            </a:ln>
          </p:spPr>
          <p:style>
            <a:lnRef idx="0"/>
            <a:fillRef idx="0"/>
            <a:effectRef idx="0"/>
            <a:fontRef idx="minor"/>
          </p:style>
        </p:sp>
      </p:grpSp>
      <p:grpSp>
        <p:nvGrpSpPr>
          <p:cNvPr id="180" name=""/>
          <p:cNvGrpSpPr/>
          <p:nvPr/>
        </p:nvGrpSpPr>
        <p:grpSpPr>
          <a:xfrm>
            <a:off x="2971800" y="1600200"/>
            <a:ext cx="3427560" cy="1171440"/>
            <a:chOff x="2971800" y="1600200"/>
            <a:chExt cx="3427560" cy="1171440"/>
          </a:xfrm>
        </p:grpSpPr>
        <p:sp>
          <p:nvSpPr>
            <p:cNvPr id="181" name=""/>
            <p:cNvSpPr/>
            <p:nvPr/>
          </p:nvSpPr>
          <p:spPr>
            <a:xfrm>
              <a:off x="4114800" y="1600200"/>
              <a:ext cx="2284560" cy="455760"/>
            </a:xfrm>
            <a:prstGeom prst="rect">
              <a:avLst/>
            </a:prstGeom>
            <a:solidFill>
              <a:srgbClr val="afd095"/>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Summary Statistics</a:t>
              </a:r>
              <a:endParaRPr b="0" lang="en-US" sz="1800" spc="-1" strike="noStrike">
                <a:latin typeface="Arial"/>
              </a:endParaRPr>
            </a:p>
          </p:txBody>
        </p:sp>
        <p:sp>
          <p:nvSpPr>
            <p:cNvPr id="182" name=""/>
            <p:cNvSpPr/>
            <p:nvPr/>
          </p:nvSpPr>
          <p:spPr>
            <a:xfrm flipV="1">
              <a:off x="2971800" y="1828800"/>
              <a:ext cx="1143000" cy="942840"/>
            </a:xfrm>
            <a:prstGeom prst="line">
              <a:avLst/>
            </a:prstGeom>
            <a:ln w="0">
              <a:solidFill>
                <a:srgbClr val="000000"/>
              </a:solidFill>
              <a:tailEnd len="med" type="triangle" w="med"/>
            </a:ln>
          </p:spPr>
          <p:style>
            <a:lnRef idx="0"/>
            <a:fillRef idx="0"/>
            <a:effectRef idx="0"/>
            <a:fontRef idx="minor"/>
          </p:style>
        </p:sp>
      </p:grpSp>
      <p:grpSp>
        <p:nvGrpSpPr>
          <p:cNvPr id="183" name=""/>
          <p:cNvGrpSpPr/>
          <p:nvPr/>
        </p:nvGrpSpPr>
        <p:grpSpPr>
          <a:xfrm>
            <a:off x="2971800" y="2286000"/>
            <a:ext cx="2741760" cy="1370160"/>
            <a:chOff x="2971800" y="2286000"/>
            <a:chExt cx="2741760" cy="1370160"/>
          </a:xfrm>
        </p:grpSpPr>
        <p:pic>
          <p:nvPicPr>
            <p:cNvPr id="184" name="" descr=""/>
            <p:cNvPicPr/>
            <p:nvPr/>
          </p:nvPicPr>
          <p:blipFill>
            <a:blip r:embed="rId2"/>
            <a:stretch/>
          </p:blipFill>
          <p:spPr>
            <a:xfrm>
              <a:off x="4660200" y="2286000"/>
              <a:ext cx="1053360" cy="1370160"/>
            </a:xfrm>
            <a:prstGeom prst="rect">
              <a:avLst/>
            </a:prstGeom>
            <a:ln w="0">
              <a:noFill/>
            </a:ln>
          </p:spPr>
        </p:pic>
        <p:sp>
          <p:nvSpPr>
            <p:cNvPr id="185" name=""/>
            <p:cNvSpPr/>
            <p:nvPr/>
          </p:nvSpPr>
          <p:spPr>
            <a:xfrm>
              <a:off x="2971800" y="2771640"/>
              <a:ext cx="1600200" cy="200160"/>
            </a:xfrm>
            <a:prstGeom prst="line">
              <a:avLst/>
            </a:prstGeom>
            <a:ln w="0">
              <a:solidFill>
                <a:srgbClr val="000000"/>
              </a:solidFill>
              <a:tailEnd len="med" type="triangle" w="med"/>
            </a:ln>
          </p:spPr>
          <p:style>
            <a:lnRef idx="0"/>
            <a:fillRef idx="0"/>
            <a:effectRef idx="0"/>
            <a:fontRef idx="minor"/>
          </p:style>
        </p:sp>
      </p:grpSp>
      <p:grpSp>
        <p:nvGrpSpPr>
          <p:cNvPr id="186" name=""/>
          <p:cNvGrpSpPr/>
          <p:nvPr/>
        </p:nvGrpSpPr>
        <p:grpSpPr>
          <a:xfrm>
            <a:off x="2971800" y="2771640"/>
            <a:ext cx="3427560" cy="2011320"/>
            <a:chOff x="2971800" y="2771640"/>
            <a:chExt cx="3427560" cy="2011320"/>
          </a:xfrm>
        </p:grpSpPr>
        <p:pic>
          <p:nvPicPr>
            <p:cNvPr id="187" name="" descr=""/>
            <p:cNvPicPr/>
            <p:nvPr/>
          </p:nvPicPr>
          <p:blipFill>
            <a:blip r:embed="rId3"/>
            <a:stretch/>
          </p:blipFill>
          <p:spPr>
            <a:xfrm>
              <a:off x="4114800" y="3886200"/>
              <a:ext cx="2284560" cy="896760"/>
            </a:xfrm>
            <a:prstGeom prst="rect">
              <a:avLst/>
            </a:prstGeom>
            <a:ln w="0">
              <a:noFill/>
            </a:ln>
          </p:spPr>
        </p:pic>
        <p:sp>
          <p:nvSpPr>
            <p:cNvPr id="188" name=""/>
            <p:cNvSpPr/>
            <p:nvPr/>
          </p:nvSpPr>
          <p:spPr>
            <a:xfrm>
              <a:off x="2971800" y="2771640"/>
              <a:ext cx="1143000" cy="1571760"/>
            </a:xfrm>
            <a:prstGeom prst="line">
              <a:avLst/>
            </a:prstGeom>
            <a:ln w="0">
              <a:solidFill>
                <a:srgbClr val="000000"/>
              </a:solidFill>
              <a:tailEnd len="med" type="triangle" w="med"/>
            </a:ln>
          </p:spPr>
          <p:style>
            <a:lnRef idx="0"/>
            <a:fillRef idx="0"/>
            <a:effectRef idx="0"/>
            <a:fontRef idx="minor"/>
          </p:style>
        </p:sp>
      </p:grpSp>
      <p:grpSp>
        <p:nvGrpSpPr>
          <p:cNvPr id="189" name=""/>
          <p:cNvGrpSpPr/>
          <p:nvPr/>
        </p:nvGrpSpPr>
        <p:grpSpPr>
          <a:xfrm>
            <a:off x="6629400" y="228600"/>
            <a:ext cx="2513160" cy="4341960"/>
            <a:chOff x="6629400" y="228600"/>
            <a:chExt cx="2513160" cy="4341960"/>
          </a:xfrm>
        </p:grpSpPr>
        <p:sp>
          <p:nvSpPr>
            <p:cNvPr id="190" name=""/>
            <p:cNvSpPr/>
            <p:nvPr/>
          </p:nvSpPr>
          <p:spPr>
            <a:xfrm>
              <a:off x="7086600" y="1600200"/>
              <a:ext cx="2055960" cy="1855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Reports:</a:t>
              </a:r>
              <a:endParaRPr b="0" lang="en-US" sz="1800" spc="-1" strike="noStrike">
                <a:latin typeface="Arial"/>
              </a:endParaRPr>
            </a:p>
            <a:p>
              <a:pP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Reproducible</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Shareable</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Highly modular</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Accessible to a broader audience</a:t>
              </a:r>
              <a:endParaRPr b="0" lang="en-US" sz="1400" spc="-1" strike="noStrike">
                <a:latin typeface="Arial"/>
              </a:endParaRPr>
            </a:p>
            <a:p>
              <a:pPr>
                <a:lnSpc>
                  <a:spcPct val="100000"/>
                </a:lnSpc>
                <a:buNone/>
              </a:pPr>
              <a:endParaRPr b="0" lang="en-US" sz="1800" spc="-1" strike="noStrike">
                <a:latin typeface="Arial"/>
              </a:endParaRPr>
            </a:p>
          </p:txBody>
        </p:sp>
        <p:sp>
          <p:nvSpPr>
            <p:cNvPr id="191" name=""/>
            <p:cNvSpPr/>
            <p:nvPr/>
          </p:nvSpPr>
          <p:spPr>
            <a:xfrm>
              <a:off x="6629400" y="228600"/>
              <a:ext cx="227160" cy="434196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1908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1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8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8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790920" y="1843920"/>
            <a:ext cx="7548480" cy="61380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Taubert </a:t>
            </a:r>
            <a:r>
              <a:rPr b="0" lang="en-US" sz="4400" spc="-1" strike="noStrike">
                <a:solidFill>
                  <a:srgbClr val="000000"/>
                </a:solidFill>
                <a:latin typeface="Arial"/>
                <a:ea typeface="DejaVu Sans"/>
              </a:rPr>
              <a:t>data</a:t>
            </a:r>
            <a:endParaRPr b="0" lang="en-US" sz="4400" spc="-1" strike="noStrike">
              <a:latin typeface="Arial"/>
            </a:endParaRPr>
          </a:p>
        </p:txBody>
      </p:sp>
      <p:sp>
        <p:nvSpPr>
          <p:cNvPr id="193" name="Rechteck 61"/>
          <p:cNvSpPr/>
          <p:nvPr/>
        </p:nvSpPr>
        <p:spPr>
          <a:xfrm>
            <a:off x="1600200" y="3200400"/>
            <a:ext cx="6391440" cy="905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300" spc="-1" strike="noStrike">
                <a:solidFill>
                  <a:srgbClr val="069a2e"/>
                </a:solidFill>
                <a:latin typeface="Arial"/>
                <a:ea typeface="DejaVu Sans"/>
              </a:rPr>
              <a:t>Taubert – Department of Gastroenterology,Hepatology, Infectious Diseases and Endocrinology.</a:t>
            </a:r>
            <a:endParaRPr b="0" lang="en-US" sz="13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069a2e"/>
                </a:solidFill>
                <a:latin typeface="Arial"/>
                <a:ea typeface="DejaVu Sans"/>
              </a:rPr>
              <a:t>Local files from Taubert.</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069a2e"/>
                </a:solidFill>
                <a:latin typeface="Arial"/>
                <a:ea typeface="DejaVu Sans"/>
              </a:rPr>
              <a:t>Samples: RNA sequencing data from liver transplant patient samples.</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069a2e"/>
                </a:solidFill>
                <a:latin typeface="Arial"/>
                <a:ea typeface="DejaVu Sans"/>
              </a:rPr>
              <a:t>All Virus groups.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6"/>
          <p:cNvSpPr/>
          <p:nvPr/>
        </p:nvSpPr>
        <p:spPr>
          <a:xfrm>
            <a:off x="686160" y="57312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Taubert data – liver sequencing data</a:t>
            </a:r>
            <a:endParaRPr b="0" lang="en-US" sz="1800" spc="-1" strike="noStrike">
              <a:latin typeface="Arial"/>
            </a:endParaRPr>
          </a:p>
        </p:txBody>
      </p:sp>
      <p:pic>
        <p:nvPicPr>
          <p:cNvPr id="195" name="Grafik 2" descr=""/>
          <p:cNvPicPr/>
          <p:nvPr/>
        </p:nvPicPr>
        <p:blipFill>
          <a:blip r:embed="rId1"/>
          <a:stretch/>
        </p:blipFill>
        <p:spPr>
          <a:xfrm>
            <a:off x="686160" y="917640"/>
            <a:ext cx="5433120" cy="3848040"/>
          </a:xfrm>
          <a:prstGeom prst="rect">
            <a:avLst/>
          </a:prstGeom>
          <a:ln w="0">
            <a:noFill/>
          </a:ln>
        </p:spPr>
      </p:pic>
      <p:sp>
        <p:nvSpPr>
          <p:cNvPr id="196" name=""/>
          <p:cNvSpPr txBox="1"/>
          <p:nvPr/>
        </p:nvSpPr>
        <p:spPr>
          <a:xfrm>
            <a:off x="6172200" y="969480"/>
            <a:ext cx="2743200" cy="1545120"/>
          </a:xfrm>
          <a:prstGeom prst="rect">
            <a:avLst/>
          </a:prstGeom>
          <a:noFill/>
          <a:ln w="0">
            <a:noFill/>
          </a:ln>
        </p:spPr>
        <p:txBody>
          <a:bodyPr lIns="90000" rIns="90000" tIns="45000" bIns="45000" anchor="t">
            <a:noAutofit/>
          </a:bodyPr>
          <a:p>
            <a:pPr algn="ctr">
              <a:buNone/>
            </a:pPr>
            <a:r>
              <a:rPr b="1" lang="en-US" sz="1400" spc="-1" strike="noStrike">
                <a:latin typeface="Arial"/>
              </a:rPr>
              <a:t>Liver samples categorized into groups</a:t>
            </a:r>
            <a:endParaRPr b="0" lang="en-US" sz="1400" spc="-1" strike="noStrike">
              <a:latin typeface="Arial"/>
            </a:endParaRPr>
          </a:p>
          <a:p>
            <a:endParaRPr b="0" lang="en-US" sz="1400" spc="-1" strike="noStrike">
              <a:latin typeface="Arial"/>
            </a:endParaRPr>
          </a:p>
          <a:p>
            <a:pPr marL="216000" indent="-216000">
              <a:buClr>
                <a:srgbClr val="000000"/>
              </a:buClr>
              <a:buSzPct val="45000"/>
              <a:buFont typeface="Wingdings" charset="2"/>
              <a:buChar char=""/>
            </a:pPr>
            <a:r>
              <a:rPr b="0" lang="en-US" sz="1400" spc="-1" strike="noStrike">
                <a:latin typeface="Arial"/>
              </a:rPr>
              <a:t>No rejection.</a:t>
            </a:r>
            <a:endParaRPr b="0" lang="en-US" sz="1400" spc="-1" strike="noStrike">
              <a:latin typeface="Arial"/>
            </a:endParaRPr>
          </a:p>
          <a:p>
            <a:pPr marL="216000" indent="-216000">
              <a:buClr>
                <a:srgbClr val="000000"/>
              </a:buClr>
              <a:buSzPct val="45000"/>
              <a:buFont typeface="Wingdings" charset="2"/>
              <a:buChar char=""/>
            </a:pPr>
            <a:r>
              <a:rPr b="0" lang="en-US" sz="1400" spc="-1" strike="noStrike">
                <a:latin typeface="Arial"/>
              </a:rPr>
              <a:t>T-cell mediated rejection.</a:t>
            </a:r>
            <a:endParaRPr b="0" lang="en-US" sz="1400" spc="-1" strike="noStrike">
              <a:latin typeface="Arial"/>
            </a:endParaRPr>
          </a:p>
          <a:p>
            <a:pPr marL="216000" indent="-216000">
              <a:buClr>
                <a:srgbClr val="000000"/>
              </a:buClr>
              <a:buSzPct val="45000"/>
              <a:buFont typeface="Wingdings" charset="2"/>
              <a:buChar char=""/>
            </a:pPr>
            <a:r>
              <a:rPr b="0" lang="en-US" sz="1400" spc="-1" strike="noStrike">
                <a:latin typeface="Arial"/>
              </a:rPr>
              <a:t>Antibody-mediated rejection.</a:t>
            </a:r>
            <a:endParaRPr b="0" lang="en-US" sz="1400" spc="-1" strike="noStrike">
              <a:latin typeface="Arial"/>
            </a:endParaRPr>
          </a:p>
          <a:p>
            <a:endParaRPr b="0" lang="en-US" sz="1800" spc="-1" strike="noStrike">
              <a:latin typeface="Arial"/>
            </a:endParaRPr>
          </a:p>
        </p:txBody>
      </p:sp>
      <p:sp>
        <p:nvSpPr>
          <p:cNvPr id="197" name=""/>
          <p:cNvSpPr/>
          <p:nvPr/>
        </p:nvSpPr>
        <p:spPr>
          <a:xfrm>
            <a:off x="6119280" y="2743200"/>
            <a:ext cx="2796120" cy="205740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just">
              <a:lnSpc>
                <a:spcPct val="100000"/>
              </a:lnSpc>
              <a:buNone/>
            </a:pPr>
            <a:r>
              <a:rPr b="0" lang="en-US" sz="1400" spc="-1" strike="noStrike">
                <a:latin typeface="Arial"/>
              </a:rPr>
              <a:t>Taubert proposed reasons for liver rejection independent of viruses.</a:t>
            </a: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r>
              <a:rPr b="1" lang="en-US" sz="1400" spc="-1" strike="noStrike">
                <a:solidFill>
                  <a:srgbClr val="bf0041"/>
                </a:solidFill>
                <a:latin typeface="Arial"/>
              </a:rPr>
              <a:t>Goal</a:t>
            </a:r>
            <a:r>
              <a:rPr b="1" lang="en-US" sz="1400" spc="-1" strike="noStrike">
                <a:solidFill>
                  <a:srgbClr val="8d281e"/>
                </a:solidFill>
                <a:latin typeface="Arial"/>
              </a:rPr>
              <a:t>:</a:t>
            </a:r>
            <a:endParaRPr b="0" lang="en-US" sz="1400" spc="-1" strike="noStrike">
              <a:latin typeface="Arial"/>
            </a:endParaRPr>
          </a:p>
          <a:p>
            <a:pPr algn="ctr">
              <a:lnSpc>
                <a:spcPct val="100000"/>
              </a:lnSpc>
              <a:buNone/>
            </a:pPr>
            <a:endParaRPr b="0" lang="en-US" sz="1400" spc="-1" strike="noStrike">
              <a:latin typeface="Arial"/>
            </a:endParaRPr>
          </a:p>
          <a:p>
            <a:pPr algn="just">
              <a:lnSpc>
                <a:spcPct val="100000"/>
              </a:lnSpc>
              <a:buNone/>
            </a:pPr>
            <a:r>
              <a:rPr b="0" lang="en-US" sz="1400" spc="-1" strike="noStrike">
                <a:latin typeface="Arial"/>
              </a:rPr>
              <a:t>Analysis aimed to explore the potential involvement of viruses.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63" dur="indefinite" restart="never" nodeType="tmRoot">
          <p:childTnLst>
            <p:seq>
              <p:cTn id="64" dur="indefinite" nodeType="mainSeq">
                <p:childTnLst>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790920" y="1843920"/>
            <a:ext cx="7548480" cy="61380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Mammalian data</a:t>
            </a:r>
            <a:endParaRPr b="0" lang="en-US" sz="4400" spc="-1" strike="noStrike">
              <a:latin typeface="Arial"/>
            </a:endParaRPr>
          </a:p>
        </p:txBody>
      </p:sp>
      <p:sp>
        <p:nvSpPr>
          <p:cNvPr id="199" name="Rechteck 61"/>
          <p:cNvSpPr/>
          <p:nvPr/>
        </p:nvSpPr>
        <p:spPr>
          <a:xfrm>
            <a:off x="1600200" y="3200400"/>
            <a:ext cx="6391440" cy="905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069a2e"/>
                </a:solidFill>
                <a:latin typeface="Arial"/>
                <a:ea typeface="DejaVu Sans"/>
              </a:rPr>
              <a:t>SRA IDs re-examined from existing hittable.</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069a2e"/>
                </a:solidFill>
                <a:latin typeface="Arial"/>
                <a:ea typeface="DejaVu Sans"/>
              </a:rPr>
              <a:t>RNA viruses only.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6"/>
          <p:cNvSpPr/>
          <p:nvPr/>
        </p:nvSpPr>
        <p:spPr>
          <a:xfrm>
            <a:off x="686160" y="57312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 - Screening for RNA viruses in mammalian SRA data</a:t>
            </a:r>
            <a:endParaRPr b="0" lang="en-US" sz="1800" spc="-1" strike="noStrike">
              <a:latin typeface="Arial"/>
            </a:endParaRPr>
          </a:p>
        </p:txBody>
      </p:sp>
      <p:sp>
        <p:nvSpPr>
          <p:cNvPr id="201" name="Textfeld 6"/>
          <p:cNvSpPr/>
          <p:nvPr/>
        </p:nvSpPr>
        <p:spPr>
          <a:xfrm>
            <a:off x="686160" y="1241640"/>
            <a:ext cx="3373200" cy="270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Existing Hittable:</a:t>
            </a:r>
            <a:endParaRPr b="0" lang="en-US" sz="1800" spc="-1" strike="noStrike">
              <a:latin typeface="Arial"/>
            </a:endParaRPr>
          </a:p>
          <a:p>
            <a:pPr marL="285840" indent="-285840">
              <a:lnSpc>
                <a:spcPct val="100000"/>
              </a:lnSpc>
              <a:buClr>
                <a:srgbClr val="000000"/>
              </a:buClr>
              <a:buFont typeface="Arial"/>
              <a:buChar char="•"/>
            </a:pPr>
            <a:r>
              <a:rPr b="0" lang="de-DE" sz="1600" spc="-1" strike="noStrike">
                <a:solidFill>
                  <a:srgbClr val="000000"/>
                </a:solidFill>
                <a:latin typeface="Arial"/>
                <a:ea typeface="DejaVu Sans"/>
              </a:rPr>
              <a:t>34.337 unique SRA Ids</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de-DE" sz="1800" spc="-1" strike="noStrike">
                <a:solidFill>
                  <a:srgbClr val="000000"/>
                </a:solidFill>
                <a:latin typeface="Arial"/>
                <a:ea typeface="DejaVu Sans"/>
              </a:rPr>
              <a:t>Filtered based on:</a:t>
            </a:r>
            <a:endParaRPr b="0" lang="en-US" sz="18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'num_hits' &gt; 4</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'ViralRefSeq_E' &lt; 1e-5</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'ViralRefSeq_ident' &lt; 90</a:t>
            </a:r>
            <a:br>
              <a:rPr sz="1800"/>
            </a:br>
            <a:r>
              <a:rPr b="0" lang="pt-BR"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02" name="Textfeld 8"/>
          <p:cNvSpPr/>
          <p:nvPr/>
        </p:nvSpPr>
        <p:spPr>
          <a:xfrm>
            <a:off x="5174280" y="1115280"/>
            <a:ext cx="3575880" cy="3408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Selected profiles:</a:t>
            </a:r>
            <a:endParaRPr b="0" lang="en-US" sz="18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Flavi_RdRp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Hepe-Virga_RdRp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Negative_Bunya-Arena_RdRp </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Negative_Mono-Chu_RdRp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Negative_Orthomyxo_RdRp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Nido_NiRAN</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NidoAstro_RdRp</a:t>
            </a:r>
            <a:br>
              <a:rPr sz="1800"/>
            </a:br>
            <a:r>
              <a:rPr b="0" lang="de-DE" sz="1800" spc="-1" strike="noStrike">
                <a:solidFill>
                  <a:srgbClr val="000000"/>
                </a:solidFill>
                <a:latin typeface="Arial"/>
                <a:ea typeface="DejaVu Sans"/>
              </a:rPr>
              <a:t> </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endParaRPr b="0" lang="en-US" sz="1800" spc="-1" strike="noStrike">
              <a:latin typeface="Arial"/>
            </a:endParaRPr>
          </a:p>
        </p:txBody>
      </p:sp>
      <p:pic>
        <p:nvPicPr>
          <p:cNvPr id="203" name="" descr=""/>
          <p:cNvPicPr/>
          <p:nvPr/>
        </p:nvPicPr>
        <p:blipFill>
          <a:blip r:embed="rId1"/>
          <a:stretch/>
        </p:blipFill>
        <p:spPr>
          <a:xfrm>
            <a:off x="487080" y="1026360"/>
            <a:ext cx="4311000" cy="3771720"/>
          </a:xfrm>
          <a:prstGeom prst="rect">
            <a:avLst/>
          </a:prstGeom>
          <a:ln w="0">
            <a:noFill/>
          </a:ln>
        </p:spPr>
      </p:pic>
      <p:sp>
        <p:nvSpPr>
          <p:cNvPr id="204" name=""/>
          <p:cNvSpPr/>
          <p:nvPr/>
        </p:nvSpPr>
        <p:spPr>
          <a:xfrm>
            <a:off x="5715000" y="3886200"/>
            <a:ext cx="2369520" cy="68580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ctr">
              <a:buNone/>
            </a:pPr>
            <a:r>
              <a:rPr b="1" lang="en-US" sz="1400" spc="-1" strike="noStrike">
                <a:solidFill>
                  <a:srgbClr val="bf0041"/>
                </a:solidFill>
                <a:latin typeface="Arial"/>
              </a:rPr>
              <a:t>Goal:</a:t>
            </a:r>
            <a:endParaRPr b="0" lang="en-US" sz="1400" spc="-1" strike="noStrike">
              <a:latin typeface="Arial"/>
            </a:endParaRPr>
          </a:p>
          <a:p>
            <a:pPr algn="just">
              <a:buNone/>
            </a:pPr>
            <a:endParaRPr b="0" lang="en-US" sz="1400" spc="-1" strike="noStrike">
              <a:latin typeface="Arial"/>
            </a:endParaRPr>
          </a:p>
          <a:p>
            <a:pPr algn="just">
              <a:buNone/>
            </a:pPr>
            <a:r>
              <a:rPr b="0" lang="en-US" sz="1400" spc="-1" strike="noStrike">
                <a:latin typeface="Arial"/>
              </a:rPr>
              <a:t>Assembly of viral contigs.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69" dur="indefinite" restart="never" nodeType="tmRoot">
          <p:childTnLst>
            <p:seq>
              <p:cTn id="70" dur="indefinite" nodeType="mainSeq">
                <p:childTnLst>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20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20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790920" y="1843920"/>
            <a:ext cx="7548480" cy="61812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Results: Taubert</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30280" y="601560"/>
            <a:ext cx="7759080" cy="297720"/>
          </a:xfrm>
          <a:prstGeom prst="rect">
            <a:avLst/>
          </a:prstGeom>
          <a:noFill/>
          <a:ln w="0">
            <a:noFill/>
          </a:ln>
        </p:spPr>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Characterz</a:t>
            </a:r>
            <a:r>
              <a:rPr b="0" lang="de-DE" sz="1800" spc="-1" strike="noStrike">
                <a:solidFill>
                  <a:srgbClr val="666666"/>
                </a:solidFill>
                <a:latin typeface="Arial"/>
                <a:ea typeface="Arial"/>
              </a:rPr>
              <a:t>ation of </a:t>
            </a:r>
            <a:r>
              <a:rPr b="0" lang="de-DE" sz="1800" spc="-1" strike="noStrike">
                <a:solidFill>
                  <a:srgbClr val="666666"/>
                </a:solidFill>
                <a:latin typeface="Arial"/>
                <a:ea typeface="Arial"/>
              </a:rPr>
              <a:t>the </a:t>
            </a:r>
            <a:r>
              <a:rPr b="0" lang="de-DE" sz="1800" spc="-1" strike="noStrike">
                <a:solidFill>
                  <a:srgbClr val="666666"/>
                </a:solidFill>
                <a:latin typeface="Arial"/>
                <a:ea typeface="Arial"/>
              </a:rPr>
              <a:t>virome,Vir</a:t>
            </a:r>
            <a:r>
              <a:rPr b="0" lang="de-DE" sz="1800" spc="-1" strike="noStrike">
                <a:solidFill>
                  <a:srgbClr val="666666"/>
                </a:solidFill>
                <a:latin typeface="Arial"/>
                <a:ea typeface="Arial"/>
              </a:rPr>
              <a:t>usHunterG</a:t>
            </a:r>
            <a:r>
              <a:rPr b="0" lang="de-DE" sz="1800" spc="-1" strike="noStrike">
                <a:solidFill>
                  <a:srgbClr val="666666"/>
                </a:solidFill>
                <a:latin typeface="Arial"/>
                <a:ea typeface="Arial"/>
              </a:rPr>
              <a:t>atherer </a:t>
            </a:r>
            <a:r>
              <a:rPr b="0" lang="de-DE" sz="1800" spc="-1" strike="noStrike">
                <a:solidFill>
                  <a:srgbClr val="666666"/>
                </a:solidFill>
                <a:latin typeface="Arial"/>
                <a:ea typeface="Arial"/>
              </a:rPr>
              <a:t>and </a:t>
            </a:r>
            <a:r>
              <a:rPr b="0" lang="de-DE" sz="1800" spc="-1" strike="noStrike">
                <a:solidFill>
                  <a:srgbClr val="666666"/>
                </a:solidFill>
                <a:latin typeface="Arial"/>
                <a:ea typeface="Arial"/>
              </a:rPr>
              <a:t>Virusparie</a:t>
            </a:r>
            <a:r>
              <a:rPr b="0" lang="de-DE" sz="1800" spc="-1" strike="noStrike">
                <a:solidFill>
                  <a:srgbClr val="666666"/>
                </a:solidFill>
                <a:latin typeface="Arial"/>
                <a:ea typeface="Arial"/>
              </a:rPr>
              <a:t>s - Outline</a:t>
            </a:r>
            <a:endParaRPr b="0" lang="en-US" sz="1800" spc="-1" strike="noStrike">
              <a:latin typeface="Arial"/>
            </a:endParaRPr>
          </a:p>
        </p:txBody>
      </p:sp>
      <p:sp>
        <p:nvSpPr>
          <p:cNvPr id="100" name="PlaceHolder 12"/>
          <p:cNvSpPr/>
          <p:nvPr/>
        </p:nvSpPr>
        <p:spPr>
          <a:xfrm>
            <a:off x="457200" y="1143000"/>
            <a:ext cx="7763040" cy="2374920"/>
          </a:xfrm>
          <a:prstGeom prst="rect">
            <a:avLst/>
          </a:prstGeom>
          <a:noFill/>
          <a:ln w="0">
            <a:noFill/>
          </a:ln>
        </p:spPr>
        <p:style>
          <a:lnRef idx="0"/>
          <a:fillRef idx="0"/>
          <a:effectRef idx="0"/>
          <a:fontRef idx="minor"/>
        </p:style>
        <p:txBody>
          <a:bodyPr numCol="1" spcCol="0" lIns="0" rIns="0" tIns="0" bIns="0" anchor="t">
            <a:noAutofit/>
          </a:bodyPr>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ea typeface="DejaVu Sans"/>
              </a:rPr>
              <a:t>Introduction</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Background: Importance of virus discovery</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History of virus discovery</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Summary and goals</a:t>
            </a:r>
            <a:endParaRPr b="0" lang="en-US" sz="800" spc="-1" strike="noStrike">
              <a:latin typeface="Arial"/>
            </a:endParaRPr>
          </a:p>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ea typeface="DejaVu Sans"/>
              </a:rPr>
              <a:t>Methods and material used</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Workflow</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Hittables</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Virusparies</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Data</a:t>
            </a:r>
            <a:endParaRPr b="0" lang="en-US" sz="800" spc="-1" strike="noStrike">
              <a:latin typeface="Arial"/>
            </a:endParaRPr>
          </a:p>
          <a:p>
            <a:pPr marL="432000" indent="-324000">
              <a:lnSpc>
                <a:spcPct val="100000"/>
              </a:lnSpc>
              <a:spcBef>
                <a:spcPts val="1417"/>
              </a:spcBef>
              <a:buClr>
                <a:srgbClr val="000000"/>
              </a:buClr>
              <a:buFont typeface="OpenSymbol"/>
              <a:buAutoNum type="arabicPeriod"/>
            </a:pPr>
            <a:r>
              <a:rPr b="1" lang="en-US" sz="800" spc="-1" strike="noStrike">
                <a:solidFill>
                  <a:srgbClr val="000000"/>
                </a:solidFill>
                <a:latin typeface="Arial"/>
                <a:ea typeface="DejaVu Sans"/>
              </a:rPr>
              <a:t>Results</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Taubert</a:t>
            </a:r>
            <a:endParaRPr b="0" lang="en-US" sz="8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800" spc="-1" strike="noStrike">
                <a:solidFill>
                  <a:srgbClr val="000000"/>
                </a:solidFill>
                <a:latin typeface="Arial"/>
                <a:ea typeface="DejaVu Sans"/>
              </a:rPr>
              <a:t>Assembled sequences in mammalian samples</a:t>
            </a:r>
            <a:endParaRPr b="0" lang="en-US" sz="800" spc="-1" strike="noStrike">
              <a:latin typeface="Arial"/>
            </a:endParaRPr>
          </a:p>
          <a:p>
            <a:pPr>
              <a:lnSpc>
                <a:spcPct val="100000"/>
              </a:lnSpc>
              <a:spcBef>
                <a:spcPts val="1134"/>
              </a:spcBef>
              <a:buNone/>
              <a:tabLst>
                <a:tab algn="l" pos="0"/>
              </a:tabLst>
            </a:pPr>
            <a:r>
              <a:rPr b="1" lang="en-US" sz="800" spc="-1" strike="noStrike">
                <a:solidFill>
                  <a:srgbClr val="000000"/>
                </a:solidFill>
                <a:latin typeface="Arial"/>
                <a:ea typeface="DejaVu Sans"/>
              </a:rPr>
              <a:t>    </a:t>
            </a:r>
            <a:r>
              <a:rPr b="1" lang="en-US" sz="800" spc="-1" strike="noStrike">
                <a:solidFill>
                  <a:srgbClr val="000000"/>
                </a:solidFill>
                <a:latin typeface="Arial"/>
                <a:ea typeface="DejaVu Sans"/>
              </a:rPr>
              <a:t>4.        Conclusion and outlook</a:t>
            </a:r>
            <a:endParaRPr b="0" lang="en-US" sz="800" spc="-1" strike="noStrike">
              <a:latin typeface="Arial"/>
            </a:endParaRPr>
          </a:p>
          <a:p>
            <a:pPr marL="864000">
              <a:lnSpc>
                <a:spcPct val="100000"/>
              </a:lnSpc>
              <a:spcBef>
                <a:spcPts val="1134"/>
              </a:spcBef>
              <a:buNone/>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feld 5"/>
          <p:cNvSpPr/>
          <p:nvPr/>
        </p:nvSpPr>
        <p:spPr>
          <a:xfrm>
            <a:off x="228600" y="2057400"/>
            <a:ext cx="4112280" cy="2283480"/>
          </a:xfrm>
          <a:prstGeom prst="rect">
            <a:avLst/>
          </a:prstGeom>
          <a:noFill/>
          <a:ln w="0">
            <a:noFill/>
          </a:ln>
        </p:spPr>
        <p:style>
          <a:lnRef idx="0"/>
          <a:fillRef idx="0"/>
          <a:effectRef idx="0"/>
          <a:fontRef idx="minor"/>
        </p:style>
      </p:sp>
      <p:pic>
        <p:nvPicPr>
          <p:cNvPr id="207" name="" descr=""/>
          <p:cNvPicPr/>
          <p:nvPr/>
        </p:nvPicPr>
        <p:blipFill>
          <a:blip r:embed="rId1"/>
          <a:stretch/>
        </p:blipFill>
        <p:spPr>
          <a:xfrm>
            <a:off x="5029200" y="0"/>
            <a:ext cx="3197880" cy="4798440"/>
          </a:xfrm>
          <a:prstGeom prst="rect">
            <a:avLst/>
          </a:prstGeom>
          <a:ln w="0">
            <a:noFill/>
          </a:ln>
        </p:spPr>
      </p:pic>
      <p:grpSp>
        <p:nvGrpSpPr>
          <p:cNvPr id="208" name=""/>
          <p:cNvGrpSpPr/>
          <p:nvPr/>
        </p:nvGrpSpPr>
        <p:grpSpPr>
          <a:xfrm>
            <a:off x="0" y="914400"/>
            <a:ext cx="3197880" cy="683280"/>
            <a:chOff x="0" y="914400"/>
            <a:chExt cx="3197880" cy="683280"/>
          </a:xfrm>
        </p:grpSpPr>
        <p:sp>
          <p:nvSpPr>
            <p:cNvPr id="209" name=""/>
            <p:cNvSpPr/>
            <p:nvPr/>
          </p:nvSpPr>
          <p:spPr>
            <a:xfrm>
              <a:off x="0" y="914400"/>
              <a:ext cx="1140480" cy="68328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Liver sequencing data: 557 FASTQ files</a:t>
              </a:r>
              <a:endParaRPr b="0" lang="en-US" sz="1200" spc="-1" strike="noStrike">
                <a:latin typeface="Arial"/>
              </a:endParaRPr>
            </a:p>
          </p:txBody>
        </p:sp>
        <p:sp>
          <p:nvSpPr>
            <p:cNvPr id="210" name=""/>
            <p:cNvSpPr/>
            <p:nvPr/>
          </p:nvSpPr>
          <p:spPr>
            <a:xfrm>
              <a:off x="1828800" y="914400"/>
              <a:ext cx="1369080" cy="6832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211" name=""/>
            <p:cNvSpPr/>
            <p:nvPr/>
          </p:nvSpPr>
          <p:spPr>
            <a:xfrm>
              <a:off x="1143000" y="1143000"/>
              <a:ext cx="683280" cy="22608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212" name=""/>
          <p:cNvSpPr/>
          <p:nvPr/>
        </p:nvSpPr>
        <p:spPr>
          <a:xfrm>
            <a:off x="3200400" y="1143000"/>
            <a:ext cx="1600200" cy="360"/>
          </a:xfrm>
          <a:prstGeom prst="line">
            <a:avLst/>
          </a:prstGeom>
          <a:ln w="19080">
            <a:solidFill>
              <a:srgbClr val="1c1c1c"/>
            </a:solidFill>
            <a:round/>
            <a:tailEnd len="med" type="triangle" w="med"/>
          </a:ln>
        </p:spPr>
        <p:style>
          <a:lnRef idx="0"/>
          <a:fillRef idx="0"/>
          <a:effectRef idx="0"/>
          <a:fontRef idx="minor"/>
        </p:style>
      </p:sp>
      <p:sp>
        <p:nvSpPr>
          <p:cNvPr id="213" name="PlaceHolder 13"/>
          <p:cNvSpPr/>
          <p:nvPr/>
        </p:nvSpPr>
        <p:spPr>
          <a:xfrm>
            <a:off x="10800" y="22824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 -  Distribution of viral reference</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E-values</a:t>
            </a:r>
            <a:endParaRPr b="0" lang="en-US" sz="1800" spc="-1" strike="noStrike">
              <a:latin typeface="Arial"/>
            </a:endParaRPr>
          </a:p>
        </p:txBody>
      </p:sp>
      <p:sp>
        <p:nvSpPr>
          <p:cNvPr id="214" name=""/>
          <p:cNvSpPr/>
          <p:nvPr/>
        </p:nvSpPr>
        <p:spPr>
          <a:xfrm>
            <a:off x="3200400" y="882000"/>
            <a:ext cx="1665720" cy="25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215" name=""/>
          <p:cNvSpPr/>
          <p:nvPr/>
        </p:nvSpPr>
        <p:spPr>
          <a:xfrm>
            <a:off x="228600" y="1828800"/>
            <a:ext cx="4340880" cy="3356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Screening for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Small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5 (0.89%)</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4</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 (0)</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Large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165 (29.62%)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142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8 (2)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RNA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17 (3.05%)</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13</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31 (4)</a:t>
            </a: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6"/>
          <p:cNvSpPr/>
          <p:nvPr/>
        </p:nvSpPr>
        <p:spPr>
          <a:xfrm>
            <a:off x="173160" y="57312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significant hits in</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VirusHunter</a:t>
            </a:r>
            <a:endParaRPr b="0" lang="en-US" sz="1800" spc="-1" strike="noStrike">
              <a:latin typeface="Arial"/>
            </a:endParaRPr>
          </a:p>
        </p:txBody>
      </p:sp>
      <p:pic>
        <p:nvPicPr>
          <p:cNvPr id="217" name="" descr=""/>
          <p:cNvPicPr/>
          <p:nvPr/>
        </p:nvPicPr>
        <p:blipFill>
          <a:blip r:embed="rId1"/>
          <a:stretch/>
        </p:blipFill>
        <p:spPr>
          <a:xfrm>
            <a:off x="2514600" y="228600"/>
            <a:ext cx="6452280" cy="44661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6"/>
          <p:cNvSpPr/>
          <p:nvPr/>
        </p:nvSpPr>
        <p:spPr>
          <a:xfrm>
            <a:off x="173160" y="57312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219" name="" descr=""/>
          <p:cNvPicPr/>
          <p:nvPr/>
        </p:nvPicPr>
        <p:blipFill>
          <a:blip r:embed="rId1"/>
          <a:stretch/>
        </p:blipFill>
        <p:spPr>
          <a:xfrm>
            <a:off x="2514600" y="149400"/>
            <a:ext cx="6398280" cy="4428720"/>
          </a:xfrm>
          <a:prstGeom prst="rect">
            <a:avLst/>
          </a:prstGeom>
          <a:ln w="0">
            <a:noFill/>
          </a:ln>
        </p:spPr>
      </p:pic>
      <p:grpSp>
        <p:nvGrpSpPr>
          <p:cNvPr id="220" name=""/>
          <p:cNvGrpSpPr/>
          <p:nvPr/>
        </p:nvGrpSpPr>
        <p:grpSpPr>
          <a:xfrm>
            <a:off x="457200" y="1371600"/>
            <a:ext cx="1369080" cy="3197880"/>
            <a:chOff x="457200" y="1371600"/>
            <a:chExt cx="1369080" cy="3197880"/>
          </a:xfrm>
        </p:grpSpPr>
        <p:sp>
          <p:nvSpPr>
            <p:cNvPr id="221" name=""/>
            <p:cNvSpPr/>
            <p:nvPr/>
          </p:nvSpPr>
          <p:spPr>
            <a:xfrm>
              <a:off x="457200" y="1371600"/>
              <a:ext cx="1369080" cy="68328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Liver sequencing data: 557 FASTQ files</a:t>
              </a:r>
              <a:endParaRPr b="0" lang="en-US" sz="1200" spc="-1" strike="noStrike">
                <a:latin typeface="Arial"/>
              </a:endParaRPr>
            </a:p>
          </p:txBody>
        </p:sp>
        <p:sp>
          <p:nvSpPr>
            <p:cNvPr id="222" name=""/>
            <p:cNvSpPr/>
            <p:nvPr/>
          </p:nvSpPr>
          <p:spPr>
            <a:xfrm>
              <a:off x="457200" y="2743200"/>
              <a:ext cx="1369080" cy="6832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223" name=""/>
            <p:cNvSpPr/>
            <p:nvPr/>
          </p:nvSpPr>
          <p:spPr>
            <a:xfrm>
              <a:off x="457200" y="3886200"/>
              <a:ext cx="1369080" cy="68328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500" spc="-1" strike="noStrike">
                  <a:solidFill>
                    <a:srgbClr val="ffffff"/>
                  </a:solidFill>
                  <a:latin typeface="Arial"/>
                  <a:ea typeface="DejaVu Sans"/>
                </a:rPr>
                <a:t>VirusGatherer</a:t>
              </a:r>
              <a:endParaRPr b="0" lang="en-US" sz="1500" spc="-1" strike="noStrike">
                <a:latin typeface="Arial"/>
              </a:endParaRPr>
            </a:p>
          </p:txBody>
        </p:sp>
        <p:sp>
          <p:nvSpPr>
            <p:cNvPr id="224" name=""/>
            <p:cNvSpPr/>
            <p:nvPr/>
          </p:nvSpPr>
          <p:spPr>
            <a:xfrm>
              <a:off x="914400" y="2057400"/>
              <a:ext cx="454680" cy="68328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225" name=""/>
            <p:cNvSpPr/>
            <p:nvPr/>
          </p:nvSpPr>
          <p:spPr>
            <a:xfrm>
              <a:off x="914400" y="3429000"/>
              <a:ext cx="454680" cy="45468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6"/>
          <p:cNvSpPr/>
          <p:nvPr/>
        </p:nvSpPr>
        <p:spPr>
          <a:xfrm>
            <a:off x="173160" y="57312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subjects </a:t>
            </a:r>
            <a:endParaRPr b="0" lang="en-US" sz="1800" spc="-1" strike="noStrike">
              <a:latin typeface="Arial"/>
            </a:endParaRPr>
          </a:p>
        </p:txBody>
      </p:sp>
      <p:pic>
        <p:nvPicPr>
          <p:cNvPr id="227" name="" descr=""/>
          <p:cNvPicPr/>
          <p:nvPr/>
        </p:nvPicPr>
        <p:blipFill>
          <a:blip r:embed="rId1"/>
          <a:stretch/>
        </p:blipFill>
        <p:spPr>
          <a:xfrm>
            <a:off x="2451960" y="573120"/>
            <a:ext cx="5722560" cy="39924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5"/>
          <p:cNvSpPr/>
          <p:nvPr/>
        </p:nvSpPr>
        <p:spPr>
          <a:xfrm>
            <a:off x="173160" y="57348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Summary</a:t>
            </a:r>
            <a:endParaRPr b="0" lang="en-US" sz="1800" spc="-1" strike="noStrike">
              <a:latin typeface="Arial"/>
            </a:endParaRPr>
          </a:p>
        </p:txBody>
      </p:sp>
      <p:sp>
        <p:nvSpPr>
          <p:cNvPr id="229" name=""/>
          <p:cNvSpPr/>
          <p:nvPr/>
        </p:nvSpPr>
        <p:spPr>
          <a:xfrm>
            <a:off x="457200" y="1215360"/>
            <a:ext cx="7766280" cy="44938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Analysis summary</a:t>
            </a:r>
            <a:r>
              <a:rPr b="0" lang="en-US" sz="1600" spc="-1" strike="noStrike">
                <a:solidFill>
                  <a:srgbClr val="000000"/>
                </a:solidFill>
                <a:latin typeface="Arial"/>
                <a:ea typeface="DejaVu Sans"/>
              </a:rPr>
              <a:t>: Completed analysis of Taubert data for small DNA, large DNA, and RNA viruses.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Data overview</a:t>
            </a:r>
            <a:r>
              <a:rPr b="0" lang="en-US" sz="1600" spc="-1" strike="noStrike">
                <a:solidFill>
                  <a:srgbClr val="000000"/>
                </a:solidFill>
                <a:latin typeface="Arial"/>
                <a:ea typeface="DejaVu Sans"/>
              </a:rPr>
              <a:t>: Out of 557 FASTQ files, only a maximum of 6 files returned assembled contigs.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Significance threshold</a:t>
            </a:r>
            <a:r>
              <a:rPr b="0" lang="en-US" sz="1600" spc="-1" strike="noStrike">
                <a:solidFill>
                  <a:srgbClr val="000000"/>
                </a:solidFill>
                <a:latin typeface="Arial"/>
                <a:ea typeface="DejaVu Sans"/>
              </a:rPr>
              <a:t>: Significant results were close to the E-value cutoff of 1e-5.</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Contig lengths</a:t>
            </a:r>
            <a:r>
              <a:rPr b="0" lang="en-US" sz="1600" spc="-1" strike="noStrike">
                <a:solidFill>
                  <a:srgbClr val="000000"/>
                </a:solidFill>
                <a:latin typeface="Arial"/>
                <a:ea typeface="DejaVu Sans"/>
              </a:rPr>
              <a:t>: Identified contigs were all below 300 nt.</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No conclusive evidence</a:t>
            </a:r>
            <a:r>
              <a:rPr b="0" lang="en-US" sz="1600" spc="-1" strike="noStrike">
                <a:solidFill>
                  <a:srgbClr val="000000"/>
                </a:solidFill>
                <a:latin typeface="Arial"/>
                <a:ea typeface="DejaVu Sans"/>
              </a:rPr>
              <a:t> links viral infections to liver rejection.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790920" y="1843920"/>
            <a:ext cx="7548480" cy="61812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Results: Mammalian data</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6"/>
          <p:cNvSpPr/>
          <p:nvPr/>
        </p:nvSpPr>
        <p:spPr>
          <a:xfrm>
            <a:off x="11520" y="4896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Distribution of viral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reference E-values</a:t>
            </a:r>
            <a:endParaRPr b="0" lang="en-US" sz="1800" spc="-1" strike="noStrike">
              <a:latin typeface="Arial"/>
            </a:endParaRPr>
          </a:p>
        </p:txBody>
      </p:sp>
      <p:sp>
        <p:nvSpPr>
          <p:cNvPr id="232" name="Textfeld 2"/>
          <p:cNvSpPr/>
          <p:nvPr/>
        </p:nvSpPr>
        <p:spPr>
          <a:xfrm>
            <a:off x="457200" y="3508920"/>
            <a:ext cx="3308400" cy="1061280"/>
          </a:xfrm>
          <a:prstGeom prst="rect">
            <a:avLst/>
          </a:prstGeom>
          <a:noFill/>
          <a:ln w="0">
            <a:noFill/>
          </a:ln>
        </p:spPr>
        <p:style>
          <a:lnRef idx="0"/>
          <a:fillRef idx="0"/>
          <a:effectRef idx="0"/>
          <a:fontRef idx="minor"/>
        </p:style>
      </p:sp>
      <p:pic>
        <p:nvPicPr>
          <p:cNvPr id="233" name="" descr=""/>
          <p:cNvPicPr/>
          <p:nvPr/>
        </p:nvPicPr>
        <p:blipFill>
          <a:blip r:embed="rId1"/>
          <a:stretch/>
        </p:blipFill>
        <p:spPr>
          <a:xfrm>
            <a:off x="5029200" y="48960"/>
            <a:ext cx="3652200" cy="4749840"/>
          </a:xfrm>
          <a:prstGeom prst="rect">
            <a:avLst/>
          </a:prstGeom>
          <a:ln w="0">
            <a:noFill/>
          </a:ln>
        </p:spPr>
      </p:pic>
      <p:grpSp>
        <p:nvGrpSpPr>
          <p:cNvPr id="234" name=""/>
          <p:cNvGrpSpPr/>
          <p:nvPr/>
        </p:nvGrpSpPr>
        <p:grpSpPr>
          <a:xfrm>
            <a:off x="0" y="915120"/>
            <a:ext cx="3197880" cy="683280"/>
            <a:chOff x="0" y="915120"/>
            <a:chExt cx="3197880" cy="683280"/>
          </a:xfrm>
        </p:grpSpPr>
        <p:sp>
          <p:nvSpPr>
            <p:cNvPr id="235" name=""/>
            <p:cNvSpPr/>
            <p:nvPr/>
          </p:nvSpPr>
          <p:spPr>
            <a:xfrm>
              <a:off x="0" y="915120"/>
              <a:ext cx="1140480" cy="683280"/>
            </a:xfrm>
            <a:prstGeom prst="flowChartAlternateProcess">
              <a:avLst/>
            </a:prstGeom>
            <a:solidFill>
              <a:srgbClr val="5983b0"/>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19,113 micro-contigs</a:t>
              </a:r>
              <a:endParaRPr b="0" lang="en-US" sz="1200" spc="-1" strike="noStrike">
                <a:latin typeface="Arial"/>
              </a:endParaRPr>
            </a:p>
          </p:txBody>
        </p:sp>
        <p:sp>
          <p:nvSpPr>
            <p:cNvPr id="236" name=""/>
            <p:cNvSpPr/>
            <p:nvPr/>
          </p:nvSpPr>
          <p:spPr>
            <a:xfrm>
              <a:off x="1828800" y="915120"/>
              <a:ext cx="1369080" cy="68328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37" name=""/>
            <p:cNvSpPr/>
            <p:nvPr/>
          </p:nvSpPr>
          <p:spPr>
            <a:xfrm>
              <a:off x="1143000" y="1143720"/>
              <a:ext cx="683280" cy="22608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238" name=""/>
          <p:cNvSpPr/>
          <p:nvPr/>
        </p:nvSpPr>
        <p:spPr>
          <a:xfrm>
            <a:off x="3199680" y="1143000"/>
            <a:ext cx="1600200" cy="360"/>
          </a:xfrm>
          <a:prstGeom prst="line">
            <a:avLst/>
          </a:prstGeom>
          <a:ln w="19080">
            <a:solidFill>
              <a:srgbClr val="1c1c1c"/>
            </a:solidFill>
            <a:round/>
            <a:tailEnd len="med" type="triangle" w="med"/>
          </a:ln>
        </p:spPr>
        <p:style>
          <a:lnRef idx="0"/>
          <a:fillRef idx="0"/>
          <a:effectRef idx="0"/>
          <a:fontRef idx="minor"/>
        </p:style>
      </p:sp>
      <p:sp>
        <p:nvSpPr>
          <p:cNvPr id="239" name=""/>
          <p:cNvSpPr/>
          <p:nvPr/>
        </p:nvSpPr>
        <p:spPr>
          <a:xfrm>
            <a:off x="3200400" y="914400"/>
            <a:ext cx="1665720" cy="25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240" name=""/>
          <p:cNvSpPr/>
          <p:nvPr/>
        </p:nvSpPr>
        <p:spPr>
          <a:xfrm>
            <a:off x="-295920" y="654120"/>
            <a:ext cx="1665720" cy="25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VirusHunter</a:t>
            </a:r>
            <a:endParaRPr b="0" lang="en-US" sz="1200" spc="-1" strike="noStrike">
              <a:latin typeface="Arial"/>
            </a:endParaRPr>
          </a:p>
        </p:txBody>
      </p:sp>
      <p:sp>
        <p:nvSpPr>
          <p:cNvPr id="241" name=""/>
          <p:cNvSpPr/>
          <p:nvPr/>
        </p:nvSpPr>
        <p:spPr>
          <a:xfrm>
            <a:off x="228600" y="1828800"/>
            <a:ext cx="4340880" cy="3356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Assembly returned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Total Contigs Assembled: </a:t>
            </a:r>
            <a:r>
              <a:rPr b="0" lang="en-US" sz="1000" spc="-1" strike="noStrike">
                <a:solidFill>
                  <a:srgbClr val="000000"/>
                </a:solidFill>
                <a:latin typeface="Arial"/>
                <a:ea typeface="DejaVu Sans"/>
              </a:rPr>
              <a:t>8,232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Aligned to Viral Families: </a:t>
            </a:r>
            <a:r>
              <a:rPr b="0" lang="en-US" sz="1000" spc="-1" strike="noStrike">
                <a:solidFill>
                  <a:srgbClr val="000000"/>
                </a:solidFill>
                <a:latin typeface="Arial"/>
                <a:ea typeface="DejaVu Sans"/>
              </a:rPr>
              <a:t>128 families + 6 unclassified</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High-confidence Alignments: </a:t>
            </a:r>
            <a:r>
              <a:rPr b="0" lang="en-US" sz="1000" spc="-1" strike="noStrike">
                <a:solidFill>
                  <a:srgbClr val="000000"/>
                </a:solidFill>
                <a:latin typeface="Arial"/>
                <a:ea typeface="DejaVu Sans"/>
              </a:rPr>
              <a:t>6,209 contigs with E-values &lt; 1e⁻⁵</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Contigs by Phylum</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900" spc="-1" strike="noStrike">
                <a:solidFill>
                  <a:srgbClr val="000000"/>
                </a:solidFill>
                <a:latin typeface="Arial"/>
                <a:ea typeface="DejaVu Sans"/>
              </a:rPr>
              <a:t>   </a:t>
            </a:r>
            <a:r>
              <a:rPr b="1" i="1" lang="en-US" sz="900" spc="-1" strike="noStrike">
                <a:solidFill>
                  <a:srgbClr val="000000"/>
                </a:solidFill>
                <a:latin typeface="Arial"/>
                <a:ea typeface="DejaVu Sans"/>
              </a:rPr>
              <a:t> </a:t>
            </a:r>
            <a:r>
              <a:rPr b="1" i="1" lang="en-US" sz="900" spc="-1" strike="noStrike">
                <a:solidFill>
                  <a:srgbClr val="000000"/>
                </a:solidFill>
                <a:latin typeface="Arial"/>
                <a:ea typeface="DejaVu Sans"/>
              </a:rPr>
              <a:t>Pisuviricota:</a:t>
            </a:r>
            <a:r>
              <a:rPr b="1" lang="en-US" sz="900" spc="-1" strike="noStrike">
                <a:solidFill>
                  <a:srgbClr val="000000"/>
                </a:solidFill>
                <a:latin typeface="Arial"/>
                <a:ea typeface="DejaVu Sans"/>
              </a:rPr>
              <a:t> </a:t>
            </a:r>
            <a:r>
              <a:rPr b="0" lang="en-US" sz="900" spc="-1" strike="noStrike">
                <a:solidFill>
                  <a:srgbClr val="000000"/>
                </a:solidFill>
                <a:latin typeface="Arial"/>
                <a:ea typeface="DejaVu Sans"/>
              </a:rPr>
              <a:t>2,553 contigs (2,212 aligned; 86.64%)</a:t>
            </a:r>
            <a:endParaRPr b="0" lang="en-US" sz="900" spc="-1" strike="noStrike">
              <a:latin typeface="Arial"/>
            </a:endParaRPr>
          </a:p>
          <a:p>
            <a:pPr algn="ctr">
              <a:lnSpc>
                <a:spcPct val="100000"/>
              </a:lnSpc>
              <a:buNone/>
            </a:pPr>
            <a:endParaRPr b="0" lang="en-US" sz="900" spc="-1" strike="noStrike">
              <a:latin typeface="Arial"/>
            </a:endParaRPr>
          </a:p>
          <a:p>
            <a:pPr algn="ctr">
              <a:lnSpc>
                <a:spcPct val="100000"/>
              </a:lnSpc>
              <a:buNone/>
            </a:pPr>
            <a:r>
              <a:rPr b="1" lang="en-US" sz="900" spc="-1" strike="noStrike">
                <a:solidFill>
                  <a:srgbClr val="000000"/>
                </a:solidFill>
                <a:latin typeface="Arial"/>
                <a:ea typeface="DejaVu Sans"/>
              </a:rPr>
              <a:t> </a:t>
            </a:r>
            <a:r>
              <a:rPr b="1" i="1" lang="en-US" sz="900" spc="-1" strike="noStrike">
                <a:solidFill>
                  <a:srgbClr val="000000"/>
                </a:solidFill>
                <a:latin typeface="Arial"/>
                <a:ea typeface="DejaVu Sans"/>
              </a:rPr>
              <a:t>   </a:t>
            </a:r>
            <a:r>
              <a:rPr b="1" i="1" lang="en-US" sz="900" spc="-1" strike="noStrike">
                <a:solidFill>
                  <a:srgbClr val="000000"/>
                </a:solidFill>
                <a:latin typeface="Arial"/>
                <a:ea typeface="DejaVu Sans"/>
              </a:rPr>
              <a:t>Lenarviricota:</a:t>
            </a:r>
            <a:r>
              <a:rPr b="1" lang="en-US" sz="900" spc="-1" strike="noStrike">
                <a:solidFill>
                  <a:srgbClr val="000000"/>
                </a:solidFill>
                <a:latin typeface="Arial"/>
                <a:ea typeface="DejaVu Sans"/>
              </a:rPr>
              <a:t> </a:t>
            </a:r>
            <a:r>
              <a:rPr b="0" lang="en-US" sz="900" spc="-1" strike="noStrike">
                <a:solidFill>
                  <a:srgbClr val="000000"/>
                </a:solidFill>
                <a:latin typeface="Arial"/>
                <a:ea typeface="DejaVu Sans"/>
              </a:rPr>
              <a:t>773 contigs (686 aligned; 88.75%)</a:t>
            </a:r>
            <a:endParaRPr b="0" lang="en-US" sz="900" spc="-1" strike="noStrike">
              <a:latin typeface="Arial"/>
            </a:endParaRPr>
          </a:p>
          <a:p>
            <a:pPr algn="ctr">
              <a:lnSpc>
                <a:spcPct val="100000"/>
              </a:lnSpc>
              <a:buNone/>
            </a:pPr>
            <a:endParaRPr b="0" lang="en-US" sz="900" spc="-1" strike="noStrike">
              <a:latin typeface="Arial"/>
            </a:endParaRPr>
          </a:p>
          <a:p>
            <a:pPr algn="ctr">
              <a:lnSpc>
                <a:spcPct val="100000"/>
              </a:lnSpc>
              <a:buNone/>
            </a:pPr>
            <a:r>
              <a:rPr b="1" lang="en-US" sz="900" spc="-1" strike="noStrike">
                <a:solidFill>
                  <a:srgbClr val="000000"/>
                </a:solidFill>
                <a:latin typeface="Arial"/>
                <a:ea typeface="DejaVu Sans"/>
              </a:rPr>
              <a:t>   </a:t>
            </a:r>
            <a:r>
              <a:rPr b="1" i="1" lang="en-US" sz="900" spc="-1" strike="noStrike">
                <a:solidFill>
                  <a:srgbClr val="000000"/>
                </a:solidFill>
                <a:latin typeface="Arial"/>
                <a:ea typeface="DejaVu Sans"/>
              </a:rPr>
              <a:t> </a:t>
            </a:r>
            <a:r>
              <a:rPr b="1" i="1" lang="en-US" sz="900" spc="-1" strike="noStrike">
                <a:solidFill>
                  <a:srgbClr val="000000"/>
                </a:solidFill>
                <a:latin typeface="Arial"/>
                <a:ea typeface="DejaVu Sans"/>
              </a:rPr>
              <a:t>Kitrinoviricota</a:t>
            </a:r>
            <a:r>
              <a:rPr b="1" lang="en-US" sz="900" spc="-1" strike="noStrike">
                <a:solidFill>
                  <a:srgbClr val="000000"/>
                </a:solidFill>
                <a:latin typeface="Arial"/>
                <a:ea typeface="DejaVu Sans"/>
              </a:rPr>
              <a:t>: </a:t>
            </a:r>
            <a:r>
              <a:rPr b="0" lang="en-US" sz="900" spc="-1" strike="noStrike">
                <a:solidFill>
                  <a:srgbClr val="000000"/>
                </a:solidFill>
                <a:latin typeface="Arial"/>
                <a:ea typeface="DejaVu Sans"/>
              </a:rPr>
              <a:t>552 contigs (453 aligned; 86.78%)</a:t>
            </a:r>
            <a:endParaRPr b="0" lang="en-US" sz="900" spc="-1" strike="noStrike">
              <a:latin typeface="Arial"/>
            </a:endParaRPr>
          </a:p>
          <a:p>
            <a:pPr algn="ctr">
              <a:lnSpc>
                <a:spcPct val="100000"/>
              </a:lnSpc>
              <a:buNone/>
            </a:pPr>
            <a:endParaRPr b="0" lang="en-US" sz="900" spc="-1" strike="noStrike">
              <a:latin typeface="Arial"/>
            </a:endParaRPr>
          </a:p>
          <a:p>
            <a:pPr algn="ctr">
              <a:lnSpc>
                <a:spcPct val="100000"/>
              </a:lnSpc>
              <a:buNone/>
            </a:pPr>
            <a:r>
              <a:rPr b="1" lang="en-US" sz="900" spc="-1" strike="noStrike">
                <a:solidFill>
                  <a:srgbClr val="000000"/>
                </a:solidFill>
                <a:latin typeface="Arial"/>
                <a:ea typeface="DejaVu Sans"/>
              </a:rPr>
              <a:t>    </a:t>
            </a:r>
            <a:r>
              <a:rPr b="1" i="1" lang="en-US" sz="900" spc="-1" strike="noStrike">
                <a:solidFill>
                  <a:srgbClr val="000000"/>
                </a:solidFill>
                <a:latin typeface="Arial"/>
                <a:ea typeface="DejaVu Sans"/>
              </a:rPr>
              <a:t>Negarnaviricota</a:t>
            </a:r>
            <a:r>
              <a:rPr b="1" lang="en-US" sz="900" spc="-1" strike="noStrike">
                <a:solidFill>
                  <a:srgbClr val="000000"/>
                </a:solidFill>
                <a:latin typeface="Arial"/>
                <a:ea typeface="DejaVu Sans"/>
              </a:rPr>
              <a:t>: </a:t>
            </a:r>
            <a:r>
              <a:rPr b="0" lang="en-US" sz="900" spc="-1" strike="noStrike">
                <a:solidFill>
                  <a:srgbClr val="000000"/>
                </a:solidFill>
                <a:latin typeface="Arial"/>
                <a:ea typeface="DejaVu Sans"/>
              </a:rPr>
              <a:t>281 contigs (209 aligned; 74.37%)</a:t>
            </a:r>
            <a:endParaRPr b="0" lang="en-US" sz="900" spc="-1" strike="noStrike">
              <a:latin typeface="Arial"/>
            </a:endParaRPr>
          </a:p>
          <a:p>
            <a:pPr algn="ctr">
              <a:lnSpc>
                <a:spcPct val="100000"/>
              </a:lnSpc>
              <a:buNone/>
            </a:pPr>
            <a:endParaRPr b="0" lang="en-US" sz="900" spc="-1" strike="noStrike">
              <a:latin typeface="Arial"/>
            </a:endParaRPr>
          </a:p>
          <a:p>
            <a:pPr algn="ctr">
              <a:lnSpc>
                <a:spcPct val="100000"/>
              </a:lnSpc>
              <a:buNone/>
            </a:pPr>
            <a:r>
              <a:rPr b="1" lang="en-US" sz="900" spc="-1" strike="noStrike">
                <a:solidFill>
                  <a:srgbClr val="000000"/>
                </a:solidFill>
                <a:latin typeface="Arial"/>
                <a:ea typeface="DejaVu Sans"/>
              </a:rPr>
              <a:t>    </a:t>
            </a:r>
            <a:r>
              <a:rPr b="1" i="1" lang="en-US" sz="900" spc="-1" strike="noStrike">
                <a:solidFill>
                  <a:srgbClr val="000000"/>
                </a:solidFill>
                <a:latin typeface="Arial"/>
                <a:ea typeface="DejaVu Sans"/>
              </a:rPr>
              <a:t>Duplornaviricota:</a:t>
            </a:r>
            <a:r>
              <a:rPr b="1" lang="en-US" sz="900" spc="-1" strike="noStrike">
                <a:solidFill>
                  <a:srgbClr val="000000"/>
                </a:solidFill>
                <a:latin typeface="Arial"/>
                <a:ea typeface="DejaVu Sans"/>
              </a:rPr>
              <a:t> </a:t>
            </a:r>
            <a:r>
              <a:rPr b="0" lang="en-US" sz="900" spc="-1" strike="noStrike">
                <a:solidFill>
                  <a:srgbClr val="000000"/>
                </a:solidFill>
                <a:latin typeface="Arial"/>
                <a:ea typeface="DejaVu Sans"/>
              </a:rPr>
              <a:t>124 contigs (115 aligned; 92.74%)</a:t>
            </a:r>
            <a:endParaRPr b="0" lang="en-US" sz="9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6"/>
          <p:cNvSpPr/>
          <p:nvPr/>
        </p:nvSpPr>
        <p:spPr>
          <a:xfrm>
            <a:off x="11520" y="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Number of datasets with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viral hits</a:t>
            </a:r>
            <a:endParaRPr b="0" lang="en-US" sz="1800" spc="-1" strike="noStrike">
              <a:latin typeface="Arial"/>
            </a:endParaRPr>
          </a:p>
        </p:txBody>
      </p:sp>
      <p:pic>
        <p:nvPicPr>
          <p:cNvPr id="243" name="" descr=""/>
          <p:cNvPicPr/>
          <p:nvPr/>
        </p:nvPicPr>
        <p:blipFill>
          <a:blip r:embed="rId1"/>
          <a:stretch/>
        </p:blipFill>
        <p:spPr>
          <a:xfrm>
            <a:off x="4572000" y="0"/>
            <a:ext cx="3687120" cy="4795200"/>
          </a:xfrm>
          <a:prstGeom prst="rect">
            <a:avLst/>
          </a:prstGeom>
          <a:ln w="0">
            <a:noFill/>
          </a:ln>
        </p:spPr>
      </p:pic>
      <p:sp>
        <p:nvSpPr>
          <p:cNvPr id="244" name=""/>
          <p:cNvSpPr/>
          <p:nvPr/>
        </p:nvSpPr>
        <p:spPr>
          <a:xfrm>
            <a:off x="2972520" y="685800"/>
            <a:ext cx="1597680" cy="22608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nvGrpSpPr>
          <p:cNvPr id="245" name=""/>
          <p:cNvGrpSpPr/>
          <p:nvPr/>
        </p:nvGrpSpPr>
        <p:grpSpPr>
          <a:xfrm>
            <a:off x="1143000" y="457200"/>
            <a:ext cx="3655800" cy="1112400"/>
            <a:chOff x="1143000" y="457200"/>
            <a:chExt cx="3655800" cy="1112400"/>
          </a:xfrm>
        </p:grpSpPr>
        <p:sp>
          <p:nvSpPr>
            <p:cNvPr id="246" name=""/>
            <p:cNvSpPr/>
            <p:nvPr/>
          </p:nvSpPr>
          <p:spPr>
            <a:xfrm>
              <a:off x="1143000" y="457200"/>
              <a:ext cx="1825920" cy="68328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47" name=""/>
            <p:cNvSpPr/>
            <p:nvPr/>
          </p:nvSpPr>
          <p:spPr>
            <a:xfrm>
              <a:off x="2971440" y="457200"/>
              <a:ext cx="1827360" cy="1112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50" spc="-1" strike="noStrike">
                  <a:solidFill>
                    <a:srgbClr val="000000"/>
                  </a:solidFill>
                  <a:latin typeface="Arial"/>
                  <a:ea typeface="Noto Sans CJK SC"/>
                </a:rPr>
                <a:t>Filter </a:t>
              </a:r>
              <a:r>
                <a:rPr b="0" lang="en-US" sz="1050" spc="-1" strike="noStrike">
                  <a:solidFill>
                    <a:srgbClr val="000000"/>
                  </a:solidFill>
                  <a:latin typeface="Arial"/>
                  <a:ea typeface="DejaVu Sans"/>
                </a:rPr>
                <a:t>ViralRefSeq_E &lt; 1e⁻⁵</a:t>
              </a:r>
              <a:endParaRPr b="0" lang="en-US" sz="1050" spc="-1" strike="noStrike">
                <a:latin typeface="Arial"/>
              </a:endParaRPr>
            </a:p>
          </p:txBody>
        </p:sp>
      </p:grpSp>
      <p:pic>
        <p:nvPicPr>
          <p:cNvPr id="248" name="" descr=""/>
          <p:cNvPicPr/>
          <p:nvPr/>
        </p:nvPicPr>
        <p:blipFill>
          <a:blip r:embed="rId2"/>
          <a:stretch/>
        </p:blipFill>
        <p:spPr>
          <a:xfrm>
            <a:off x="457200" y="1654920"/>
            <a:ext cx="3198600" cy="1867320"/>
          </a:xfrm>
          <a:prstGeom prst="rect">
            <a:avLst/>
          </a:prstGeom>
          <a:ln w="0">
            <a:noFill/>
          </a:ln>
        </p:spPr>
      </p:pic>
      <p:sp>
        <p:nvSpPr>
          <p:cNvPr id="249" name=""/>
          <p:cNvSpPr/>
          <p:nvPr/>
        </p:nvSpPr>
        <p:spPr>
          <a:xfrm>
            <a:off x="457200" y="3657600"/>
            <a:ext cx="3655800" cy="1199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100" spc="-1" strike="noStrike">
                <a:solidFill>
                  <a:srgbClr val="000000"/>
                </a:solidFill>
                <a:latin typeface="Arial"/>
                <a:ea typeface="DejaVu Sans"/>
              </a:rPr>
              <a:t>Viral Reference E-values</a:t>
            </a:r>
            <a:endParaRPr b="0" lang="en-US" sz="1100" spc="-1" strike="noStrike">
              <a:latin typeface="Arial"/>
            </a:endParaRPr>
          </a:p>
          <a:p>
            <a:pPr>
              <a:lnSpc>
                <a:spcPct val="100000"/>
              </a:lnSpc>
              <a:buNone/>
            </a:pPr>
            <a:endParaRPr b="0" lang="en-US" sz="1800" spc="-1" strike="noStrike">
              <a:latin typeface="Arial"/>
            </a:endParaRPr>
          </a:p>
          <a:p>
            <a:pPr>
              <a:lnSpc>
                <a:spcPct val="100000"/>
              </a:lnSpc>
              <a:buNone/>
            </a:pPr>
            <a:r>
              <a:rPr b="1" lang="en-US" sz="1050" spc="-1" strike="noStrike">
                <a:solidFill>
                  <a:srgbClr val="000000"/>
                </a:solidFill>
                <a:latin typeface="Arial"/>
                <a:ea typeface="DejaVu Sans"/>
              </a:rPr>
              <a:t>Non-RNA viruses</a:t>
            </a:r>
            <a:r>
              <a:rPr b="0" lang="en-US" sz="1050" spc="-1" strike="noStrike">
                <a:solidFill>
                  <a:srgbClr val="000000"/>
                </a:solidFill>
                <a:latin typeface="Arial"/>
                <a:ea typeface="DejaVu Sans"/>
              </a:rPr>
              <a:t>: 0.37 (IQR: 7.41e⁻¹⁰ to 1.99)</a:t>
            </a:r>
            <a:endParaRPr b="0" lang="en-US" sz="1050" spc="-1" strike="noStrike">
              <a:latin typeface="Arial"/>
            </a:endParaRPr>
          </a:p>
          <a:p>
            <a:pPr>
              <a:lnSpc>
                <a:spcPct val="100000"/>
              </a:lnSpc>
              <a:buNone/>
            </a:pPr>
            <a:endParaRPr b="0" lang="en-US" sz="1050" spc="-1" strike="noStrike">
              <a:latin typeface="Arial"/>
            </a:endParaRPr>
          </a:p>
          <a:p>
            <a:pPr>
              <a:lnSpc>
                <a:spcPct val="100000"/>
              </a:lnSpc>
              <a:buNone/>
            </a:pPr>
            <a:r>
              <a:rPr b="1" lang="en-US" sz="1050" spc="-1" strike="noStrike">
                <a:solidFill>
                  <a:srgbClr val="000000"/>
                </a:solidFill>
                <a:latin typeface="Arial"/>
                <a:ea typeface="DejaVu Sans"/>
              </a:rPr>
              <a:t>RNA viruses</a:t>
            </a:r>
            <a:r>
              <a:rPr b="0" lang="en-US" sz="1050" spc="-1" strike="noStrike">
                <a:solidFill>
                  <a:srgbClr val="000000"/>
                </a:solidFill>
                <a:latin typeface="Arial"/>
                <a:ea typeface="DejaVu Sans"/>
              </a:rPr>
              <a:t>: 1.34e⁻¹⁵  (IQR: 9.74e⁻³⁹ to 2.85e⁻⁷)</a:t>
            </a:r>
            <a:endParaRPr b="0" lang="en-US" sz="105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6"/>
          <p:cNvSpPr/>
          <p:nvPr/>
        </p:nvSpPr>
        <p:spPr>
          <a:xfrm>
            <a:off x="228600" y="22824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Sequence identity</a:t>
            </a:r>
            <a:endParaRPr b="0" lang="en-US" sz="1800" spc="-1" strike="noStrike">
              <a:latin typeface="Arial"/>
            </a:endParaRPr>
          </a:p>
        </p:txBody>
      </p:sp>
      <p:pic>
        <p:nvPicPr>
          <p:cNvPr id="251" name="" descr=""/>
          <p:cNvPicPr/>
          <p:nvPr/>
        </p:nvPicPr>
        <p:blipFill>
          <a:blip r:embed="rId1"/>
          <a:stretch/>
        </p:blipFill>
        <p:spPr>
          <a:xfrm>
            <a:off x="209880" y="2034000"/>
            <a:ext cx="4131720" cy="1621800"/>
          </a:xfrm>
          <a:prstGeom prst="rect">
            <a:avLst/>
          </a:prstGeom>
          <a:ln w="0">
            <a:noFill/>
          </a:ln>
        </p:spPr>
      </p:pic>
      <p:sp>
        <p:nvSpPr>
          <p:cNvPr id="252" name=""/>
          <p:cNvSpPr/>
          <p:nvPr/>
        </p:nvSpPr>
        <p:spPr>
          <a:xfrm>
            <a:off x="228600" y="914400"/>
            <a:ext cx="4113000" cy="6879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1400" spc="-1" strike="noStrike">
                <a:solidFill>
                  <a:srgbClr val="000000"/>
                </a:solidFill>
                <a:latin typeface="Arial"/>
                <a:ea typeface="DejaVu Sans"/>
              </a:rPr>
              <a:t>80.59%</a:t>
            </a:r>
            <a:r>
              <a:rPr b="0" lang="en-US" sz="1400" spc="-1" strike="noStrike">
                <a:solidFill>
                  <a:srgbClr val="000000"/>
                </a:solidFill>
                <a:latin typeface="Arial"/>
                <a:ea typeface="DejaVu Sans"/>
              </a:rPr>
              <a:t> of viral contigs (5,004/6,209) had &lt;90% protein sequence identity with the closest known virus.</a:t>
            </a:r>
            <a:endParaRPr b="0" lang="en-US" sz="1400" spc="-1" strike="noStrike">
              <a:latin typeface="Arial"/>
            </a:endParaRPr>
          </a:p>
        </p:txBody>
      </p:sp>
      <p:pic>
        <p:nvPicPr>
          <p:cNvPr id="253" name="" descr=""/>
          <p:cNvPicPr/>
          <p:nvPr/>
        </p:nvPicPr>
        <p:blipFill>
          <a:blip r:embed="rId2"/>
          <a:stretch/>
        </p:blipFill>
        <p:spPr>
          <a:xfrm>
            <a:off x="4800600" y="0"/>
            <a:ext cx="3692520" cy="4800600"/>
          </a:xfrm>
          <a:prstGeom prst="rect">
            <a:avLst/>
          </a:prstGeom>
          <a:ln w="0">
            <a:noFill/>
          </a:ln>
        </p:spPr>
      </p:pic>
    </p:spTree>
  </p:cSld>
  <mc:AlternateContent>
    <mc:Choice Requires="p14">
      <p:transition spd="slow" p14:dur="2000"/>
    </mc:Choice>
    <mc:Fallback>
      <p:transition spd="slow"/>
    </mc:Fallback>
  </mc:AlternateContent>
  <p:timing>
    <p:tnLst>
      <p:par>
        <p:cTn id="83" dur="indefinite" restart="never" nodeType="tmRoot">
          <p:childTnLst>
            <p:seq>
              <p:cTn id="84" dur="indefinite" nodeType="mainSeq">
                <p:childTnLst>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6"/>
          <p:cNvSpPr/>
          <p:nvPr/>
        </p:nvSpPr>
        <p:spPr>
          <a:xfrm>
            <a:off x="228600" y="22860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Contig Length</a:t>
            </a:r>
            <a:endParaRPr b="0" lang="en-US" sz="1800" spc="-1" strike="noStrike">
              <a:latin typeface="Arial"/>
            </a:endParaRPr>
          </a:p>
        </p:txBody>
      </p:sp>
      <p:sp>
        <p:nvSpPr>
          <p:cNvPr id="255" name=""/>
          <p:cNvSpPr/>
          <p:nvPr/>
        </p:nvSpPr>
        <p:spPr>
          <a:xfrm>
            <a:off x="457200" y="914400"/>
            <a:ext cx="4572000" cy="384552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en-US" sz="1100" spc="-1" strike="noStrike">
                <a:solidFill>
                  <a:srgbClr val="000000"/>
                </a:solidFill>
                <a:latin typeface="Arial"/>
                <a:ea typeface="DejaVu Sans"/>
              </a:rPr>
              <a:t>Overall Summary</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Total Contigs: 1,225 contigs &gt;1,000 nt.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 </a:t>
            </a:r>
            <a:r>
              <a:rPr b="1" lang="en-US" sz="1100" spc="-1" strike="noStrike">
                <a:solidFill>
                  <a:srgbClr val="000000"/>
                </a:solidFill>
                <a:latin typeface="Arial"/>
                <a:ea typeface="DejaVu Sans"/>
              </a:rPr>
              <a:t>Novel Contigs</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Total: 444 total &gt;1,000 nt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Median Length: 2,619 nt (range: 1,001–26,479 nt)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Top 3 Phyla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Pisuviricota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258 (202 with &lt;90% identity)</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a:t>
            </a:r>
            <a:r>
              <a:rPr b="0" i="1" lang="en-US" sz="1100" spc="-1" strike="noStrike">
                <a:solidFill>
                  <a:srgbClr val="000000"/>
                </a:solidFill>
                <a:latin typeface="Arial"/>
                <a:ea typeface="DejaVu Sans"/>
              </a:rPr>
              <a:t> Picobirnaviridae </a:t>
            </a:r>
            <a:r>
              <a:rPr b="0" lang="en-US" sz="1100" spc="-1" strike="noStrike">
                <a:solidFill>
                  <a:srgbClr val="000000"/>
                </a:solidFill>
                <a:latin typeface="Arial"/>
                <a:ea typeface="DejaVu Sans"/>
              </a:rPr>
              <a:t>(46), Arteriviridae (36)</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Kitrinoviricota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148 (103 novel)</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 </a:t>
            </a:r>
            <a:r>
              <a:rPr b="0" i="1" lang="en-US" sz="1100" spc="-1" strike="noStrike">
                <a:solidFill>
                  <a:srgbClr val="000000"/>
                </a:solidFill>
                <a:latin typeface="Arial"/>
                <a:ea typeface="DejaVu Sans"/>
              </a:rPr>
              <a:t>Flaviviridae</a:t>
            </a:r>
            <a:r>
              <a:rPr b="0" lang="en-US" sz="1100" spc="-1" strike="noStrike">
                <a:solidFill>
                  <a:srgbClr val="000000"/>
                </a:solidFill>
                <a:latin typeface="Arial"/>
                <a:ea typeface="DejaVu Sans"/>
              </a:rPr>
              <a:t> (58), </a:t>
            </a:r>
            <a:r>
              <a:rPr b="0" i="1" lang="en-US" sz="1100" spc="-1" strike="noStrike">
                <a:solidFill>
                  <a:srgbClr val="000000"/>
                </a:solidFill>
                <a:latin typeface="Arial"/>
                <a:ea typeface="DejaVu Sans"/>
              </a:rPr>
              <a:t>Tombusviridae</a:t>
            </a:r>
            <a:r>
              <a:rPr b="0" lang="en-US" sz="1100" spc="-1" strike="noStrike">
                <a:solidFill>
                  <a:srgbClr val="000000"/>
                </a:solidFill>
                <a:latin typeface="Arial"/>
                <a:ea typeface="DejaVu Sans"/>
              </a:rPr>
              <a:t> (28)</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Lenarviricota</a:t>
            </a:r>
            <a:r>
              <a:rPr b="0" lang="en-US" sz="1100" spc="-1" strike="noStrike">
                <a:solidFill>
                  <a:srgbClr val="000000"/>
                </a:solidFill>
                <a:latin typeface="Arial"/>
                <a:ea typeface="DejaVu Sans"/>
              </a:rPr>
              <a:t>:</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Contigs: 97 (95 novel)</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Key Families: </a:t>
            </a:r>
            <a:r>
              <a:rPr b="0" i="1" lang="en-US" sz="1100" spc="-1" strike="noStrike">
                <a:solidFill>
                  <a:srgbClr val="000000"/>
                </a:solidFill>
                <a:latin typeface="Arial"/>
                <a:ea typeface="DejaVu Sans"/>
              </a:rPr>
              <a:t>Fiersviridae</a:t>
            </a:r>
            <a:r>
              <a:rPr b="0" lang="en-US" sz="1100" spc="-1" strike="noStrike">
                <a:solidFill>
                  <a:srgbClr val="000000"/>
                </a:solidFill>
                <a:latin typeface="Arial"/>
                <a:ea typeface="DejaVu Sans"/>
              </a:rPr>
              <a:t> (41), </a:t>
            </a:r>
            <a:r>
              <a:rPr b="0" i="1" lang="en-US" sz="1100" spc="-1" strike="noStrike">
                <a:solidFill>
                  <a:srgbClr val="000000"/>
                </a:solidFill>
                <a:latin typeface="Arial"/>
                <a:ea typeface="DejaVu Sans"/>
              </a:rPr>
              <a:t>Blumeviridae</a:t>
            </a:r>
            <a:r>
              <a:rPr b="0" lang="en-US" sz="1100" spc="-1" strike="noStrike">
                <a:solidFill>
                  <a:srgbClr val="000000"/>
                </a:solidFill>
                <a:latin typeface="Arial"/>
                <a:ea typeface="DejaVu Sans"/>
              </a:rPr>
              <a:t> (14), </a:t>
            </a:r>
            <a:r>
              <a:rPr b="0" i="1" lang="en-US" sz="1100" spc="-1" strike="noStrike">
                <a:solidFill>
                  <a:srgbClr val="000000"/>
                </a:solidFill>
                <a:latin typeface="Arial"/>
                <a:ea typeface="DejaVu Sans"/>
              </a:rPr>
              <a:t>Duinviridae</a:t>
            </a:r>
            <a:r>
              <a:rPr b="0" lang="en-US" sz="1100" spc="-1" strike="noStrike">
                <a:solidFill>
                  <a:srgbClr val="000000"/>
                </a:solidFill>
                <a:latin typeface="Arial"/>
                <a:ea typeface="DejaVu Sans"/>
              </a:rPr>
              <a:t> (11)</a:t>
            </a: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endParaRPr b="0" lang="en-US" sz="1100" spc="-1" strike="noStrike">
              <a:latin typeface="Arial"/>
            </a:endParaRPr>
          </a:p>
        </p:txBody>
      </p:sp>
      <p:pic>
        <p:nvPicPr>
          <p:cNvPr id="256" name="" descr=""/>
          <p:cNvPicPr/>
          <p:nvPr/>
        </p:nvPicPr>
        <p:blipFill>
          <a:blip r:embed="rId1"/>
          <a:stretch/>
        </p:blipFill>
        <p:spPr>
          <a:xfrm>
            <a:off x="5257800" y="114480"/>
            <a:ext cx="3604320" cy="46861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24"/>
          <p:cNvSpPr/>
          <p:nvPr/>
        </p:nvSpPr>
        <p:spPr>
          <a:xfrm>
            <a:off x="791280" y="1843920"/>
            <a:ext cx="7551360" cy="616680"/>
          </a:xfrm>
          <a:prstGeom prst="rect">
            <a:avLst/>
          </a:prstGeom>
          <a:noFill/>
          <a:ln w="0">
            <a:noFill/>
          </a:ln>
        </p:spPr>
        <p:style>
          <a:lnRef idx="0"/>
          <a:fillRef idx="0"/>
          <a:effectRef idx="0"/>
          <a:fontRef idx="minor"/>
        </p:style>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Introduction</a:t>
            </a:r>
            <a:endParaRPr b="0" lang="en-US" sz="4400" spc="-1" strike="noStrike">
              <a:latin typeface="Arial"/>
            </a:endParaRPr>
          </a:p>
        </p:txBody>
      </p:sp>
      <p:sp>
        <p:nvSpPr>
          <p:cNvPr id="102" name=""/>
          <p:cNvSpPr/>
          <p:nvPr/>
        </p:nvSpPr>
        <p:spPr>
          <a:xfrm>
            <a:off x="1600200" y="3200400"/>
            <a:ext cx="6394320" cy="907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2400" spc="-1" strike="noStrike">
                <a:solidFill>
                  <a:srgbClr val="069a2e"/>
                </a:solidFill>
                <a:latin typeface="Arial"/>
                <a:ea typeface="ヒラギノ角ゴ Pro W3"/>
              </a:rPr>
              <a:t>Why do We need virus discovery?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4"/>
          <p:cNvSpPr/>
          <p:nvPr/>
        </p:nvSpPr>
        <p:spPr>
          <a:xfrm>
            <a:off x="228600" y="36648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Functional annotation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of the top ten largest contigs</a:t>
            </a:r>
            <a:endParaRPr b="0" lang="en-US" sz="1800" spc="-1" strike="noStrike">
              <a:latin typeface="Arial"/>
            </a:endParaRPr>
          </a:p>
        </p:txBody>
      </p:sp>
      <p:pic>
        <p:nvPicPr>
          <p:cNvPr id="258" name="" descr=""/>
          <p:cNvPicPr/>
          <p:nvPr/>
        </p:nvPicPr>
        <p:blipFill>
          <a:blip r:embed="rId1"/>
          <a:stretch/>
        </p:blipFill>
        <p:spPr>
          <a:xfrm>
            <a:off x="5029200" y="20520"/>
            <a:ext cx="3884400" cy="4748040"/>
          </a:xfrm>
          <a:prstGeom prst="rect">
            <a:avLst/>
          </a:prstGeom>
          <a:ln w="0">
            <a:noFill/>
          </a:ln>
        </p:spPr>
      </p:pic>
      <p:pic>
        <p:nvPicPr>
          <p:cNvPr id="259" name="" descr=""/>
          <p:cNvPicPr/>
          <p:nvPr/>
        </p:nvPicPr>
        <p:blipFill>
          <a:blip r:embed="rId2"/>
          <a:stretch/>
        </p:blipFill>
        <p:spPr>
          <a:xfrm>
            <a:off x="228600" y="1357920"/>
            <a:ext cx="4570200" cy="1612080"/>
          </a:xfrm>
          <a:prstGeom prst="rect">
            <a:avLst/>
          </a:prstGeom>
          <a:ln w="0">
            <a:noFill/>
          </a:ln>
        </p:spPr>
      </p:pic>
      <p:sp>
        <p:nvSpPr>
          <p:cNvPr id="260" name=""/>
          <p:cNvSpPr/>
          <p:nvPr/>
        </p:nvSpPr>
        <p:spPr>
          <a:xfrm>
            <a:off x="457200" y="3200400"/>
            <a:ext cx="4341960" cy="86652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SRR12430148_con-1: Identified RNA editing site (</a:t>
            </a:r>
            <a:r>
              <a:rPr b="1" lang="en-US" sz="1100" spc="-1" strike="noStrike">
                <a:solidFill>
                  <a:srgbClr val="000000"/>
                </a:solidFill>
                <a:latin typeface="Arial"/>
                <a:ea typeface="DejaVu Sans"/>
              </a:rPr>
              <a:t>TTAAAAAAGGCA</a:t>
            </a:r>
            <a:r>
              <a:rPr b="0" lang="en-US" sz="1100" spc="-1" strike="noStrike">
                <a:solidFill>
                  <a:srgbClr val="000000"/>
                </a:solidFill>
                <a:latin typeface="Arial"/>
                <a:ea typeface="DejaVu Sans"/>
              </a:rPr>
              <a:t>), similar to Mount Mabu Lophuromys virus 1¹.</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Matches conserved motif (</a:t>
            </a:r>
            <a:r>
              <a:rPr b="1" lang="en-US" sz="1100" spc="-1" strike="noStrike">
                <a:solidFill>
                  <a:srgbClr val="000000"/>
                </a:solidFill>
                <a:latin typeface="Arial"/>
                <a:ea typeface="DejaVu Sans"/>
              </a:rPr>
              <a:t>YTAAAARRGGCA</a:t>
            </a:r>
            <a:r>
              <a:rPr b="0" lang="en-US" sz="1100" spc="-1" strike="noStrike">
                <a:solidFill>
                  <a:srgbClr val="000000"/>
                </a:solidFill>
                <a:latin typeface="Arial"/>
                <a:ea typeface="DejaVu Sans"/>
              </a:rPr>
              <a:t>) found in </a:t>
            </a:r>
            <a:r>
              <a:rPr b="0" i="1" lang="en-US" sz="1100" spc="-1" strike="noStrike">
                <a:solidFill>
                  <a:srgbClr val="000000"/>
                </a:solidFill>
                <a:latin typeface="Arial"/>
                <a:ea typeface="DejaVu Sans"/>
              </a:rPr>
              <a:t>Henipavirus</a:t>
            </a: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Morbillivirus</a:t>
            </a:r>
            <a:r>
              <a:rPr b="0" lang="en-US" sz="1100" spc="-1" strike="noStrike">
                <a:solidFill>
                  <a:srgbClr val="000000"/>
                </a:solidFill>
                <a:latin typeface="Arial"/>
                <a:ea typeface="DejaVu Sans"/>
              </a:rPr>
              <a:t>, and </a:t>
            </a:r>
            <a:r>
              <a:rPr b="0" i="1" lang="en-US" sz="1100" spc="-1" strike="noStrike">
                <a:solidFill>
                  <a:srgbClr val="000000"/>
                </a:solidFill>
                <a:latin typeface="Arial"/>
                <a:ea typeface="DejaVu Sans"/>
              </a:rPr>
              <a:t>Jeilongvirus</a:t>
            </a:r>
            <a:r>
              <a:rPr b="0" lang="en-US" sz="1100" spc="-1" strike="noStrike">
                <a:solidFill>
                  <a:srgbClr val="000000"/>
                </a:solidFill>
                <a:latin typeface="Arial"/>
                <a:ea typeface="DejaVu Sans"/>
              </a:rPr>
              <a:t> genera.</a:t>
            </a:r>
            <a:endParaRPr b="0" lang="en-US" sz="1100" spc="-1" strike="noStrike">
              <a:latin typeface="Arial"/>
            </a:endParaRPr>
          </a:p>
        </p:txBody>
      </p:sp>
      <p:sp>
        <p:nvSpPr>
          <p:cNvPr id="261" name=""/>
          <p:cNvSpPr/>
          <p:nvPr/>
        </p:nvSpPr>
        <p:spPr>
          <a:xfrm>
            <a:off x="914400" y="4800600"/>
            <a:ext cx="7085160" cy="64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¹Vanmechelen B, Bletsa M, Laenen L, et al. Discovery and genome characterization of three new Jeilongviruses, a lineage of paramyxoviruses characterized by their unique membrane proteins. BMC Genomics. 2018;19(1):617. doi:10.1186/s12864-018-4995-0</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
          <p:cNvSpPr/>
          <p:nvPr/>
        </p:nvSpPr>
        <p:spPr>
          <a:xfrm>
            <a:off x="228600" y="339120"/>
            <a:ext cx="3655800" cy="340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Subjects </a:t>
            </a:r>
            <a:endParaRPr b="0" lang="en-US" sz="1800" spc="-1" strike="noStrike">
              <a:latin typeface="Arial"/>
            </a:endParaRPr>
          </a:p>
        </p:txBody>
      </p:sp>
      <p:pic>
        <p:nvPicPr>
          <p:cNvPr id="263" name="" descr=""/>
          <p:cNvPicPr/>
          <p:nvPr/>
        </p:nvPicPr>
        <p:blipFill>
          <a:blip r:embed="rId1"/>
          <a:stretch/>
        </p:blipFill>
        <p:spPr>
          <a:xfrm>
            <a:off x="231840" y="914400"/>
            <a:ext cx="4795560" cy="1598400"/>
          </a:xfrm>
          <a:prstGeom prst="rect">
            <a:avLst/>
          </a:prstGeom>
          <a:ln w="0">
            <a:noFill/>
          </a:ln>
        </p:spPr>
      </p:pic>
      <p:sp>
        <p:nvSpPr>
          <p:cNvPr id="264" name=""/>
          <p:cNvSpPr/>
          <p:nvPr/>
        </p:nvSpPr>
        <p:spPr>
          <a:xfrm>
            <a:off x="5257800" y="457200"/>
            <a:ext cx="3655800" cy="259596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PRRSV</a:t>
            </a:r>
            <a:r>
              <a:rPr b="0" lang="en-US" sz="1400" spc="-1" strike="noStrike">
                <a:solidFill>
                  <a:srgbClr val="000000"/>
                </a:solidFill>
                <a:latin typeface="Arial"/>
                <a:ea typeface="DejaVu Sans"/>
              </a:rPr>
              <a:t>: 981 contigs from study ERP130049, using African green monkey (</a:t>
            </a:r>
            <a:r>
              <a:rPr b="0" i="1" lang="en-US" sz="1400" spc="-1" strike="noStrike">
                <a:solidFill>
                  <a:srgbClr val="000000"/>
                </a:solidFill>
                <a:latin typeface="Arial"/>
                <a:ea typeface="DejaVu Sans"/>
              </a:rPr>
              <a:t>Chlorocebus sabaeus</a:t>
            </a:r>
            <a:r>
              <a:rPr b="0" lang="en-US" sz="1400" spc="-1" strike="noStrike">
                <a:solidFill>
                  <a:srgbClr val="000000"/>
                </a:solidFill>
                <a:latin typeface="Arial"/>
                <a:ea typeface="DejaVu Sans"/>
              </a:rPr>
              <a:t>) cell lines from fetal kidney tissue—not natural infections.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Otarine picobirnavirus:</a:t>
            </a:r>
            <a:r>
              <a:rPr b="0" lang="en-US" sz="1400" spc="-1" strike="noStrike">
                <a:solidFill>
                  <a:srgbClr val="000000"/>
                </a:solidFill>
                <a:latin typeface="Arial"/>
                <a:ea typeface="DejaVu Sans"/>
              </a:rPr>
              <a:t> Typically found in sea lions, but detected in domesticated pigs.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Majority of hosts</a:t>
            </a:r>
            <a:r>
              <a:rPr b="0" lang="en-US" sz="1400" spc="-1" strike="noStrike">
                <a:solidFill>
                  <a:srgbClr val="000000"/>
                </a:solidFill>
                <a:latin typeface="Arial"/>
                <a:ea typeface="DejaVu Sans"/>
              </a:rPr>
              <a:t>: Farm animals;  </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 dairy products but listing cattle </a:t>
            </a:r>
            <a:r>
              <a:rPr b="0" i="1" lang="en-US" sz="1400" spc="-1" strike="noStrike">
                <a:solidFill>
                  <a:srgbClr val="000000"/>
                </a:solidFill>
                <a:latin typeface="Arial"/>
                <a:ea typeface="DejaVu Sans"/>
              </a:rPr>
              <a:t>(Bos taurus)</a:t>
            </a:r>
            <a:r>
              <a:rPr b="0" lang="en-US" sz="1400" spc="-1" strike="noStrike">
                <a:solidFill>
                  <a:srgbClr val="000000"/>
                </a:solidFill>
                <a:latin typeface="Arial"/>
                <a:ea typeface="DejaVu Sans"/>
              </a:rPr>
              <a:t> as the host.</a:t>
            </a:r>
            <a:endParaRPr b="0" lang="en-US" sz="1400" spc="-1" strike="noStrike">
              <a:latin typeface="Arial"/>
            </a:endParaRPr>
          </a:p>
        </p:txBody>
      </p:sp>
      <p:pic>
        <p:nvPicPr>
          <p:cNvPr id="265" name="" descr=""/>
          <p:cNvPicPr/>
          <p:nvPr/>
        </p:nvPicPr>
        <p:blipFill>
          <a:blip r:embed="rId2"/>
          <a:stretch/>
        </p:blipFill>
        <p:spPr>
          <a:xfrm>
            <a:off x="228600" y="2971800"/>
            <a:ext cx="4800600" cy="12103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
          <p:cNvSpPr/>
          <p:nvPr/>
        </p:nvSpPr>
        <p:spPr>
          <a:xfrm>
            <a:off x="228600" y="339120"/>
            <a:ext cx="5941800" cy="596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Results:Mammalian - Summary</a:t>
            </a:r>
            <a:endParaRPr b="0" lang="en-US" sz="1800" spc="-1" strike="noStrike">
              <a:latin typeface="Arial"/>
            </a:endParaRPr>
          </a:p>
        </p:txBody>
      </p:sp>
      <p:sp>
        <p:nvSpPr>
          <p:cNvPr id="267" name=""/>
          <p:cNvSpPr/>
          <p:nvPr/>
        </p:nvSpPr>
        <p:spPr>
          <a:xfrm>
            <a:off x="233280" y="893160"/>
            <a:ext cx="8680680" cy="1620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000000"/>
                </a:solidFill>
                <a:latin typeface="Arial"/>
                <a:ea typeface="DejaVu Sans"/>
              </a:rPr>
              <a:t>RNA virus contig assembly results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Assembled 6,209 contigs from 332 samples aligned to RNA virus families.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Cross-finding: Identified 11 non-RNA virus families with lower E-values than RNA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Contig characteristics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80.59% (5,004/6,209) of viral contigs exhibited &lt;90% protein sequence identity with the closest known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19.72% (1,225) of contigs were &gt;1,000 nt across all phyla.</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444 contigs had a length &gt;1,000 nt and sequence identity &lt;90%.</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Dominant phyla</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Top three phyla: </a:t>
            </a:r>
            <a:r>
              <a:rPr b="0" i="1" lang="en-US" sz="1000" spc="-1" strike="noStrike">
                <a:solidFill>
                  <a:srgbClr val="000000"/>
                </a:solidFill>
                <a:latin typeface="Arial"/>
                <a:ea typeface="DejaVu Sans"/>
              </a:rPr>
              <a:t>Lenarviricota</a:t>
            </a:r>
            <a:r>
              <a:rPr b="0" lang="en-US" sz="1000" spc="-1" strike="noStrike">
                <a:solidFill>
                  <a:srgbClr val="000000"/>
                </a:solidFill>
                <a:latin typeface="Arial"/>
                <a:ea typeface="DejaVu Sans"/>
              </a:rPr>
              <a:t>,</a:t>
            </a:r>
            <a:r>
              <a:rPr b="0" i="1" lang="en-US" sz="1000" spc="-1" strike="noStrike">
                <a:solidFill>
                  <a:srgbClr val="000000"/>
                </a:solidFill>
                <a:latin typeface="Arial"/>
                <a:ea typeface="DejaVu Sans"/>
              </a:rPr>
              <a:t> Kitrinoviricota</a:t>
            </a:r>
            <a:r>
              <a:rPr b="0" lang="en-US" sz="1000" spc="-1" strike="noStrike">
                <a:solidFill>
                  <a:srgbClr val="000000"/>
                </a:solidFill>
                <a:latin typeface="Arial"/>
                <a:ea typeface="DejaVu Sans"/>
              </a:rPr>
              <a:t>, and </a:t>
            </a:r>
            <a:r>
              <a:rPr b="0" i="1" lang="en-US" sz="1000" spc="-1" strike="noStrike">
                <a:solidFill>
                  <a:srgbClr val="000000"/>
                </a:solidFill>
                <a:latin typeface="Arial"/>
                <a:ea typeface="DejaVu Sans"/>
              </a:rPr>
              <a:t>Pisuviricota</a:t>
            </a:r>
            <a:r>
              <a:rPr b="0" lang="en-US" sz="1000" spc="-1" strike="noStrike">
                <a:solidFill>
                  <a:srgbClr val="000000"/>
                </a:solidFill>
                <a:latin typeface="Arial"/>
                <a:ea typeface="DejaVu Sans"/>
              </a:rPr>
              <a:t> (most prevalent).</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Predominantly associated with farm animal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Functional annotation</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Consistent identification of RNA-dependent RNA polymerase (RdRp), used for screening.</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Many contigs revealed characteristic protein domains specific to their virus families, including an RNA editing site.</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Notable findings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Detected Otarine Picobirnavirus and viruses present in dairy products and fetal kidney cell lines from African green monkeys. </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68" name=""/>
          <p:cNvSpPr/>
          <p:nvPr/>
        </p:nvSpPr>
        <p:spPr>
          <a:xfrm>
            <a:off x="4680" y="2971800"/>
            <a:ext cx="2965680" cy="3026880"/>
          </a:xfrm>
          <a:prstGeom prst="rect">
            <a:avLst/>
          </a:prstGeom>
          <a:noFill/>
          <a:ln w="0">
            <a:noFill/>
          </a:ln>
        </p:spPr>
        <p:style>
          <a:lnRef idx="0"/>
          <a:fillRef idx="0"/>
          <a:effectRef idx="0"/>
          <a:fontRef idx="minor"/>
        </p:style>
      </p:sp>
      <p:sp>
        <p:nvSpPr>
          <p:cNvPr id="269" name=""/>
          <p:cNvSpPr/>
          <p:nvPr/>
        </p:nvSpPr>
        <p:spPr>
          <a:xfrm>
            <a:off x="6172200" y="2971800"/>
            <a:ext cx="2965680" cy="30268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790920" y="1843920"/>
            <a:ext cx="7548480" cy="618120"/>
          </a:xfrm>
          <a:prstGeom prst="rect">
            <a:avLst/>
          </a:prstGeom>
          <a:noFill/>
          <a:ln w="0">
            <a:noFill/>
          </a:ln>
        </p:spPr>
        <p:txBody>
          <a:bodyPr lIns="0" rIns="0" tIns="0" bIns="0" anchor="ctr">
            <a:noAutofit/>
          </a:bodyPr>
          <a:p>
            <a:pPr>
              <a:lnSpc>
                <a:spcPct val="90000"/>
              </a:lnSpc>
              <a:buNone/>
            </a:pPr>
            <a:r>
              <a:rPr b="1" lang="en-US" sz="4400" spc="-1" strike="noStrike">
                <a:solidFill>
                  <a:srgbClr val="000000"/>
                </a:solidFill>
                <a:latin typeface="Arial"/>
                <a:ea typeface="DejaVu Sans"/>
              </a:rPr>
              <a:t>Conclusion and Outlook</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extfeld 5"/>
          <p:cNvSpPr/>
          <p:nvPr/>
        </p:nvSpPr>
        <p:spPr>
          <a:xfrm>
            <a:off x="327240" y="228600"/>
            <a:ext cx="8586720" cy="4459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Conclusion</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Taubert – liver sequencing data</a:t>
            </a:r>
            <a:r>
              <a:rPr b="0" lang="de-DE" sz="1200" spc="-1" strike="noStrike">
                <a:solidFill>
                  <a:srgbClr val="000000"/>
                </a:solidFill>
                <a:latin typeface="Arial"/>
                <a:ea typeface="DejaVu Sans"/>
              </a:rPr>
              <a:t>: </a:t>
            </a:r>
            <a:endParaRPr b="0" lang="en-US" sz="1200" spc="-1" strike="noStrike">
              <a:latin typeface="Arial"/>
            </a:endParaRPr>
          </a:p>
          <a:p>
            <a:pPr>
              <a:lnSpc>
                <a:spcPct val="100000"/>
              </a:lnSpc>
              <a:buNone/>
              <a:tabLst>
                <a:tab algn="l" pos="0"/>
              </a:tabLst>
            </a:pPr>
            <a:endParaRPr b="0" lang="en-US" sz="12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Analysis complete with only up to 6 files returning assembled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E-values near cutoff, and short contig lengths.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No conclusive evidence links viral infections to liver rejection.</a:t>
            </a:r>
            <a:endParaRPr b="0" lang="en-US" sz="10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Mammalian sequencing data</a:t>
            </a:r>
            <a:r>
              <a:rPr b="0" lang="de-DE" sz="1200" spc="-1" strike="noStrike">
                <a:solidFill>
                  <a:srgbClr val="000000"/>
                </a:solidFill>
                <a:latin typeface="Arial"/>
                <a:ea typeface="DejaVu Sans"/>
              </a:rPr>
              <a:t>:</a:t>
            </a:r>
            <a:endParaRPr b="0" lang="en-US" sz="1200" spc="-1" strike="noStrike">
              <a:latin typeface="Arial"/>
            </a:endParaRPr>
          </a:p>
          <a:p>
            <a:pPr>
              <a:lnSpc>
                <a:spcPct val="100000"/>
              </a:lnSpc>
              <a:buNone/>
              <a:tabLst>
                <a:tab algn="l" pos="0"/>
              </a:tabLst>
            </a:pPr>
            <a:endParaRPr b="0" lang="en-US" sz="1400" spc="-1" strike="noStrike">
              <a:latin typeface="Arial"/>
            </a:endParaRPr>
          </a:p>
          <a:p>
            <a:pPr marL="216000" indent="-216000">
              <a:lnSpc>
                <a:spcPct val="100000"/>
              </a:lnSpc>
              <a:buClr>
                <a:srgbClr val="000000"/>
              </a:buClr>
              <a:buFont typeface="Wingdings" charset="2"/>
              <a:buChar char=""/>
              <a:tabLst>
                <a:tab algn="l" pos="0"/>
              </a:tabLst>
            </a:pPr>
            <a:r>
              <a:rPr b="1" lang="en-US" sz="1000" spc="-1" strike="noStrike">
                <a:solidFill>
                  <a:srgbClr val="8d1d75"/>
                </a:solidFill>
                <a:latin typeface="Arial"/>
                <a:ea typeface="DejaVu Sans"/>
              </a:rPr>
              <a:t>6,209</a:t>
            </a:r>
            <a:r>
              <a:rPr b="0" lang="en-US" sz="1000" spc="-1" strike="noStrike">
                <a:solidFill>
                  <a:srgbClr val="000000"/>
                </a:solidFill>
                <a:latin typeface="Arial"/>
                <a:ea typeface="DejaVu Sans"/>
              </a:rPr>
              <a:t> contigs from 332 samples → 80.59% (</a:t>
            </a:r>
            <a:r>
              <a:rPr b="1" lang="en-US" sz="1000" spc="-1" strike="noStrike">
                <a:solidFill>
                  <a:srgbClr val="8d1d75"/>
                </a:solidFill>
                <a:latin typeface="Arial"/>
                <a:ea typeface="DejaVu Sans"/>
              </a:rPr>
              <a:t>5,004</a:t>
            </a:r>
            <a:r>
              <a:rPr b="0" lang="en-US" sz="1000" spc="-1" strike="noStrike">
                <a:solidFill>
                  <a:srgbClr val="000000"/>
                </a:solidFill>
                <a:latin typeface="Arial"/>
                <a:ea typeface="DejaVu Sans"/>
              </a:rPr>
              <a:t>) exhibited &lt;90% protein sequence identity → 19.72% (</a:t>
            </a:r>
            <a:r>
              <a:rPr b="1" lang="en-US" sz="1000" spc="-1" strike="noStrike">
                <a:solidFill>
                  <a:srgbClr val="8d1d75"/>
                </a:solidFill>
                <a:latin typeface="Arial"/>
                <a:ea typeface="DejaVu Sans"/>
              </a:rPr>
              <a:t>1,225</a:t>
            </a:r>
            <a:r>
              <a:rPr b="0" lang="en-US" sz="1000" spc="-1" strike="noStrike">
                <a:solidFill>
                  <a:srgbClr val="000000"/>
                </a:solidFill>
                <a:latin typeface="Arial"/>
                <a:ea typeface="DejaVu Sans"/>
              </a:rPr>
              <a:t>) were &gt;1,000 nt → </a:t>
            </a:r>
            <a:r>
              <a:rPr b="1" lang="en-US" sz="1000" spc="-1" strike="noStrike">
                <a:solidFill>
                  <a:srgbClr val="8d1d75"/>
                </a:solidFill>
                <a:latin typeface="Arial"/>
                <a:ea typeface="DejaVu Sans"/>
              </a:rPr>
              <a:t>444</a:t>
            </a:r>
            <a:r>
              <a:rPr b="0" lang="en-US" sz="1000" spc="-1" strike="noStrike">
                <a:solidFill>
                  <a:srgbClr val="000000"/>
                </a:solidFill>
                <a:latin typeface="Arial"/>
                <a:ea typeface="DejaVu Sans"/>
              </a:rPr>
              <a:t> contigs had a length &gt;1,000 nt and sequence identity &lt;90%.</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Cross findings: </a:t>
            </a:r>
            <a:r>
              <a:rPr b="1" lang="en-US" sz="1000" spc="-1" strike="noStrike">
                <a:solidFill>
                  <a:srgbClr val="158466"/>
                </a:solidFill>
                <a:latin typeface="Arial"/>
                <a:ea typeface="DejaVu Sans"/>
              </a:rPr>
              <a:t>11</a:t>
            </a:r>
            <a:r>
              <a:rPr b="0" lang="en-US" sz="1000" spc="-1" strike="noStrike">
                <a:solidFill>
                  <a:srgbClr val="000000"/>
                </a:solidFill>
                <a:latin typeface="Arial"/>
                <a:ea typeface="DejaVu Sans"/>
              </a:rPr>
              <a:t> Non-RNA viruses.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characteristic protein domains specific to their virus families.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known virus families associated with farm animals.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Limitation of utilizing SRA host information:  viruses in cultivated cells or host by-products.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en-US" sz="1200" spc="-1" strike="noStrike">
                <a:solidFill>
                  <a:srgbClr val="000000"/>
                </a:solidFill>
                <a:latin typeface="Arial"/>
                <a:ea typeface="DejaVu Sans"/>
              </a:rPr>
              <a:t>Virusparies:</a:t>
            </a:r>
            <a:endParaRPr b="0" lang="en-US" sz="1200" spc="-1" strike="noStrike">
              <a:latin typeface="Arial"/>
            </a:endParaRPr>
          </a:p>
          <a:p>
            <a:pPr>
              <a:lnSpc>
                <a:spcPct val="100000"/>
              </a:lnSpc>
              <a:buNone/>
              <a:tabLst>
                <a:tab algn="l" pos="0"/>
              </a:tabLst>
            </a:pP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R package designed to enable users to visualize, process, and summarize the hittable outputs from VirusHunterGatherer.</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Tool for visualizing or summarizing results → Reports.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Each function is highly modular, allowing users to customize the output of Virusparies functions to their preferences.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Accessible to a larger audience, especially for wet-lab scientists with rudimentary R knowledge.</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Virusparies enhances code reusability.</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6"/>
          <p:cNvSpPr/>
          <p:nvPr/>
        </p:nvSpPr>
        <p:spPr>
          <a:xfrm>
            <a:off x="11880" y="34920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endParaRPr b="0" lang="en-US" sz="1800" spc="-1" strike="noStrike">
              <a:latin typeface="Arial"/>
            </a:endParaRPr>
          </a:p>
        </p:txBody>
      </p:sp>
      <p:sp>
        <p:nvSpPr>
          <p:cNvPr id="273" name="Textfeld 1"/>
          <p:cNvSpPr/>
          <p:nvPr/>
        </p:nvSpPr>
        <p:spPr>
          <a:xfrm>
            <a:off x="327240" y="349560"/>
            <a:ext cx="8586720" cy="46425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Outlook</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Curation</a:t>
            </a:r>
            <a:r>
              <a:rPr b="0" lang="de-DE" sz="1400" spc="-1" strike="noStrike">
                <a:solidFill>
                  <a:srgbClr val="000000"/>
                </a:solidFill>
                <a:latin typeface="Arial"/>
                <a:ea typeface="DejaVu Sans"/>
              </a:rPr>
              <a:t>: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Eliminate unwanted contigs (non-host entries).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 </a:t>
            </a:r>
            <a:r>
              <a:rPr b="0" lang="de-DE" sz="1000" spc="-1" strike="noStrike">
                <a:solidFill>
                  <a:srgbClr val="000000"/>
                </a:solidFill>
                <a:latin typeface="Arial"/>
                <a:ea typeface="DejaVu Sans"/>
              </a:rPr>
              <a:t>tracing the samples back to the original work to determine the virus's source, the data processing methods used, and any relevant information about the virus or host.</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Phylogenetic analysis: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Transition from basic taxonomic annotations to detailed classification.</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Verify if novel viruses have new proteins.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Distinguish genuine sequences from contaminants.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Contigs from mammalian sequencing data as future resource:</a:t>
            </a:r>
            <a:endParaRPr b="0" lang="en-US" sz="1400" spc="-1" strike="noStrike">
              <a:latin typeface="Arial"/>
            </a:endParaRPr>
          </a:p>
          <a:p>
            <a:pPr>
              <a:lnSpc>
                <a:spcPct val="100000"/>
              </a:lnSpc>
              <a:buNone/>
              <a:tabLst>
                <a:tab algn="l" pos="0"/>
              </a:tabLst>
            </a:pPr>
            <a:endParaRPr b="0" lang="en-US" sz="14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Contigs could potentially serve as a valuable resource for the Computaional Virology Research Groups current and future projects.  </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Li Chuin Chong's research on predicting the spillover risk of RNA viruses could benefit from these newly assembled contigs.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7"/>
          <p:cNvSpPr/>
          <p:nvPr/>
        </p:nvSpPr>
        <p:spPr>
          <a:xfrm>
            <a:off x="228600" y="22860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Acknowledgement</a:t>
            </a:r>
            <a:endParaRPr b="0" lang="en-US" sz="1800" spc="-1" strike="noStrike">
              <a:latin typeface="Arial"/>
            </a:endParaRPr>
          </a:p>
        </p:txBody>
      </p:sp>
      <p:pic>
        <p:nvPicPr>
          <p:cNvPr id="275" name="" descr=""/>
          <p:cNvPicPr/>
          <p:nvPr/>
        </p:nvPicPr>
        <p:blipFill>
          <a:blip r:embed="rId1"/>
          <a:stretch/>
        </p:blipFill>
        <p:spPr>
          <a:xfrm>
            <a:off x="3886200" y="457200"/>
            <a:ext cx="4267440" cy="3200400"/>
          </a:xfrm>
          <a:prstGeom prst="rect">
            <a:avLst/>
          </a:prstGeom>
          <a:ln w="0">
            <a:noFill/>
          </a:ln>
        </p:spPr>
      </p:pic>
      <p:sp>
        <p:nvSpPr>
          <p:cNvPr id="276" name=""/>
          <p:cNvSpPr txBox="1"/>
          <p:nvPr/>
        </p:nvSpPr>
        <p:spPr>
          <a:xfrm>
            <a:off x="457200" y="930240"/>
            <a:ext cx="2971800" cy="3408120"/>
          </a:xfrm>
          <a:prstGeom prst="rect">
            <a:avLst/>
          </a:prstGeom>
          <a:noFill/>
          <a:ln w="0">
            <a:noFill/>
          </a:ln>
        </p:spPr>
        <p:txBody>
          <a:bodyPr lIns="90000" rIns="90000" tIns="45000" bIns="45000" anchor="t">
            <a:noAutofit/>
          </a:bodyPr>
          <a:p>
            <a:r>
              <a:rPr b="1" lang="en-US" sz="1300" spc="-1" strike="noStrike">
                <a:latin typeface="Arial"/>
              </a:rPr>
              <a:t>First supervisor</a:t>
            </a:r>
            <a:r>
              <a:rPr b="0" lang="en-US" sz="1300" spc="-1" strike="noStrike">
                <a:latin typeface="Arial"/>
              </a:rPr>
              <a:t>:</a:t>
            </a:r>
            <a:endParaRPr b="0" lang="en-US" sz="1300" spc="-1" strike="noStrike">
              <a:latin typeface="Arial"/>
            </a:endParaRPr>
          </a:p>
          <a:p>
            <a:pPr marL="216000" indent="-216000">
              <a:buClr>
                <a:srgbClr val="000000"/>
              </a:buClr>
              <a:buSzPct val="45000"/>
              <a:buFont typeface="Wingdings" charset="2"/>
              <a:buChar char=""/>
            </a:pPr>
            <a:r>
              <a:rPr b="0" lang="en-US" sz="1300" spc="-1" strike="noStrike">
                <a:latin typeface="Arial"/>
              </a:rPr>
              <a:t>Prof. Dr. Chris Lauber.</a:t>
            </a:r>
            <a:endParaRPr b="0" lang="en-US" sz="1300" spc="-1" strike="noStrike">
              <a:latin typeface="Arial"/>
            </a:endParaRPr>
          </a:p>
          <a:p>
            <a:endParaRPr b="0" lang="en-US" sz="1300" spc="-1" strike="noStrike">
              <a:latin typeface="Arial"/>
            </a:endParaRPr>
          </a:p>
          <a:p>
            <a:r>
              <a:rPr b="1" lang="en-US" sz="1300" spc="-1" strike="noStrike">
                <a:latin typeface="Arial"/>
              </a:rPr>
              <a:t>Second supervisor</a:t>
            </a:r>
            <a:r>
              <a:rPr b="0" lang="en-US" sz="1300" spc="-1" strike="noStrike">
                <a:latin typeface="Arial"/>
              </a:rPr>
              <a:t>:</a:t>
            </a:r>
            <a:endParaRPr b="0" lang="en-US" sz="1300" spc="-1" strike="noStrike">
              <a:latin typeface="Arial"/>
            </a:endParaRPr>
          </a:p>
          <a:p>
            <a:pPr marL="216000" indent="-216000">
              <a:buClr>
                <a:srgbClr val="000000"/>
              </a:buClr>
              <a:buSzPct val="45000"/>
              <a:buFont typeface="Wingdings" charset="2"/>
              <a:buChar char=""/>
            </a:pPr>
            <a:r>
              <a:rPr b="0" lang="en-US" sz="1300" spc="-1" strike="noStrike">
                <a:latin typeface="Arial"/>
              </a:rPr>
              <a:t>Prof. Dr. Helena U. Zacharias.</a:t>
            </a:r>
            <a:endParaRPr b="0" lang="en-US" sz="1300" spc="-1" strike="noStrike">
              <a:latin typeface="Arial"/>
            </a:endParaRPr>
          </a:p>
          <a:p>
            <a:endParaRPr b="0" lang="en-US" sz="1300" spc="-1" strike="noStrike">
              <a:latin typeface="Arial"/>
            </a:endParaRPr>
          </a:p>
          <a:p>
            <a:pPr marL="216000" indent="-216000">
              <a:buClr>
                <a:srgbClr val="000000"/>
              </a:buClr>
              <a:buSzPct val="45000"/>
              <a:buFont typeface="Wingdings" charset="2"/>
              <a:buChar char=""/>
            </a:pPr>
            <a:r>
              <a:rPr b="0" lang="en-US" sz="1300" spc="-1" strike="noStrike">
                <a:latin typeface="Arial"/>
              </a:rPr>
              <a:t>Li Chuin Chong.</a:t>
            </a:r>
            <a:endParaRPr b="0" lang="en-US" sz="1300" spc="-1" strike="noStrike">
              <a:latin typeface="Arial"/>
            </a:endParaRPr>
          </a:p>
          <a:p>
            <a:pPr marL="216000" indent="-216000">
              <a:buClr>
                <a:srgbClr val="000000"/>
              </a:buClr>
              <a:buSzPct val="45000"/>
              <a:buFont typeface="Wingdings" charset="2"/>
              <a:buChar char=""/>
            </a:pPr>
            <a:endParaRPr b="0" lang="en-US" sz="1300" spc="-1" strike="noStrike">
              <a:latin typeface="Arial"/>
            </a:endParaRPr>
          </a:p>
          <a:p>
            <a:pPr marL="216000" indent="-216000">
              <a:buClr>
                <a:srgbClr val="000000"/>
              </a:buClr>
              <a:buSzPct val="45000"/>
              <a:buFont typeface="Wingdings" charset="2"/>
              <a:buChar char=""/>
            </a:pPr>
            <a:r>
              <a:rPr b="0" lang="en-US" sz="1300" spc="-1" strike="noStrike">
                <a:latin typeface="Arial"/>
              </a:rPr>
              <a:t>Taubert – Department of Gastroenterology,Hepatology, Infectious Diseases and Endocrinology. </a:t>
            </a:r>
            <a:endParaRPr b="0" lang="en-US" sz="1300" spc="-1" strike="noStrike">
              <a:latin typeface="Arial"/>
            </a:endParaRPr>
          </a:p>
          <a:p>
            <a:endParaRPr b="0" lang="en-US" sz="1300" spc="-1" strike="noStrike">
              <a:latin typeface="Arial"/>
            </a:endParaRPr>
          </a:p>
          <a:p>
            <a:pPr marL="216000" indent="-216000">
              <a:buClr>
                <a:srgbClr val="000000"/>
              </a:buClr>
              <a:buSzPct val="45000"/>
              <a:buFont typeface="Wingdings" charset="2"/>
              <a:buChar char=""/>
            </a:pPr>
            <a:r>
              <a:rPr b="0" lang="en-US" sz="1300" spc="-1" strike="noStrike">
                <a:latin typeface="Arial"/>
              </a:rPr>
              <a:t>Computational Virology Research Group.</a:t>
            </a:r>
            <a:endParaRPr b="0" lang="en-US" sz="1300" spc="-1" strike="noStrike">
              <a:latin typeface="Arial"/>
            </a:endParaRPr>
          </a:p>
          <a:p>
            <a:pPr marL="216000" indent="-216000">
              <a:buClr>
                <a:srgbClr val="000000"/>
              </a:buClr>
              <a:buSzPct val="45000"/>
              <a:buFont typeface="Wingdings" charset="2"/>
              <a:buChar char=""/>
            </a:pPr>
            <a:r>
              <a:rPr b="0" lang="en-US" sz="1300" spc="-1" strike="noStrike">
                <a:latin typeface="Arial"/>
              </a:rPr>
              <a:t>Institute for Experimental Virology.</a:t>
            </a:r>
            <a:endParaRPr b="0" lang="en-US" sz="1300" spc="-1" strike="noStrike">
              <a:latin typeface="Arial"/>
            </a:endParaRPr>
          </a:p>
          <a:p>
            <a:pPr marL="216000" indent="-216000">
              <a:buClr>
                <a:srgbClr val="000000"/>
              </a:buClr>
              <a:buSzPct val="45000"/>
              <a:buFont typeface="Wingdings" charset="2"/>
              <a:buChar char=""/>
            </a:pPr>
            <a:endParaRPr b="0" lang="en-US" sz="1300" spc="-1" strike="noStrike">
              <a:latin typeface="Arial"/>
            </a:endParaRPr>
          </a:p>
          <a:p>
            <a:pPr marL="216000" indent="-216000">
              <a:buClr>
                <a:srgbClr val="000000"/>
              </a:buClr>
              <a:buSzPct val="45000"/>
              <a:buFont typeface="Wingdings" charset="2"/>
              <a:buChar char=""/>
            </a:pPr>
            <a:r>
              <a:rPr b="0" lang="en-US" sz="1300" spc="-1" strike="noStrike">
                <a:latin typeface="Arial"/>
              </a:rPr>
              <a:t>Scientific community.</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790920" y="1843920"/>
            <a:ext cx="7548480" cy="61812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Thank you for listening!</a:t>
            </a:r>
            <a:br>
              <a:rPr sz="4400"/>
            </a:br>
            <a:r>
              <a:rPr b="0" lang="de-DE" sz="4400" spc="-1" strike="noStrike">
                <a:latin typeface="Arial"/>
                <a:ea typeface="DejaVu Sans"/>
              </a:rPr>
              <a:t>Any q</a:t>
            </a:r>
            <a:r>
              <a:rPr b="0" lang="de-DE" sz="4400" spc="-1" strike="noStrike">
                <a:solidFill>
                  <a:srgbClr val="000000"/>
                </a:solidFill>
                <a:latin typeface="Arial"/>
                <a:ea typeface="DejaVu Sans"/>
              </a:rPr>
              <a:t>uestions?</a:t>
            </a:r>
            <a:endParaRPr b="0" lang="en-US" sz="4400" spc="-1" strike="noStrike">
              <a:latin typeface="Arial"/>
            </a:endParaRPr>
          </a:p>
        </p:txBody>
      </p:sp>
      <p:pic>
        <p:nvPicPr>
          <p:cNvPr id="278" name="Grafik 3" descr=""/>
          <p:cNvPicPr/>
          <p:nvPr/>
        </p:nvPicPr>
        <p:blipFill>
          <a:blip r:embed="rId1"/>
          <a:stretch/>
        </p:blipFill>
        <p:spPr>
          <a:xfrm>
            <a:off x="3953520" y="2379960"/>
            <a:ext cx="2424600" cy="2628000"/>
          </a:xfrm>
          <a:prstGeom prst="rect">
            <a:avLst/>
          </a:prstGeom>
          <a:ln w="0">
            <a:noFill/>
          </a:ln>
        </p:spPr>
      </p:pic>
      <p:pic>
        <p:nvPicPr>
          <p:cNvPr id="279" name="Grafik 4" descr=""/>
          <p:cNvPicPr/>
          <p:nvPr/>
        </p:nvPicPr>
        <p:blipFill>
          <a:blip r:embed="rId2"/>
          <a:stretch/>
        </p:blipFill>
        <p:spPr>
          <a:xfrm>
            <a:off x="5038200" y="2265480"/>
            <a:ext cx="4755240" cy="26694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0" name=""/>
          <p:cNvSpPr/>
          <p:nvPr/>
        </p:nvSpPr>
        <p:spPr>
          <a:xfrm>
            <a:off x="19080" y="457200"/>
            <a:ext cx="3408480" cy="90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Segmented viruses and specificity of   profiles</a:t>
            </a:r>
            <a:endParaRPr b="0" lang="en-US" sz="1800" spc="-1" strike="noStrike">
              <a:latin typeface="Arial"/>
            </a:endParaRPr>
          </a:p>
        </p:txBody>
      </p:sp>
      <p:pic>
        <p:nvPicPr>
          <p:cNvPr id="281" name="" descr=""/>
          <p:cNvPicPr/>
          <p:nvPr/>
        </p:nvPicPr>
        <p:blipFill>
          <a:blip r:embed="rId1"/>
          <a:stretch/>
        </p:blipFill>
        <p:spPr>
          <a:xfrm>
            <a:off x="914400" y="1143000"/>
            <a:ext cx="2973600" cy="2513160"/>
          </a:xfrm>
          <a:prstGeom prst="rect">
            <a:avLst/>
          </a:prstGeom>
          <a:ln w="0">
            <a:noFill/>
          </a:ln>
        </p:spPr>
      </p:pic>
      <p:grpSp>
        <p:nvGrpSpPr>
          <p:cNvPr id="282" name=""/>
          <p:cNvGrpSpPr/>
          <p:nvPr/>
        </p:nvGrpSpPr>
        <p:grpSpPr>
          <a:xfrm>
            <a:off x="4800600" y="115560"/>
            <a:ext cx="3198960" cy="4683600"/>
            <a:chOff x="4800600" y="115560"/>
            <a:chExt cx="3198960" cy="4683600"/>
          </a:xfrm>
        </p:grpSpPr>
        <p:sp>
          <p:nvSpPr>
            <p:cNvPr id="283" name=""/>
            <p:cNvSpPr/>
            <p:nvPr/>
          </p:nvSpPr>
          <p:spPr>
            <a:xfrm>
              <a:off x="5257800" y="4515120"/>
              <a:ext cx="2737080" cy="284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de-DE" sz="1400" spc="-1" strike="noStrike">
                  <a:solidFill>
                    <a:srgbClr val="000000"/>
                  </a:solidFill>
                  <a:latin typeface="Arial"/>
                  <a:ea typeface="DejaVu Sans"/>
                </a:rPr>
                <a:t>Search for: Flavi_RdRp.</a:t>
              </a:r>
              <a:endParaRPr b="0" lang="en-US" sz="1400" spc="-1" strike="noStrike">
                <a:latin typeface="Arial"/>
              </a:endParaRPr>
            </a:p>
          </p:txBody>
        </p:sp>
        <p:pic>
          <p:nvPicPr>
            <p:cNvPr id="284" name="" descr=""/>
            <p:cNvPicPr/>
            <p:nvPr/>
          </p:nvPicPr>
          <p:blipFill>
            <a:blip r:embed="rId2"/>
            <a:stretch/>
          </p:blipFill>
          <p:spPr>
            <a:xfrm>
              <a:off x="4800600" y="115560"/>
              <a:ext cx="3198960" cy="4160520"/>
            </a:xfrm>
            <a:prstGeom prst="rect">
              <a:avLst/>
            </a:prstGeom>
            <a:ln w="0">
              <a:noFill/>
            </a:ln>
          </p:spPr>
        </p:pic>
      </p:grpSp>
      <p:sp>
        <p:nvSpPr>
          <p:cNvPr id="285" name=""/>
          <p:cNvSpPr/>
          <p:nvPr/>
        </p:nvSpPr>
        <p:spPr>
          <a:xfrm>
            <a:off x="228600" y="4114800"/>
            <a:ext cx="4106160" cy="64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Krammer, F., Smith, G.J.D., Fouchier, R.A.M. et al. Influenza. Nat Rev Dis Primers 4, 3 (2018). https://doi.org/10.1038/s41572-018-0002-y</a:t>
            </a:r>
            <a:endParaRPr b="0" lang="en-US" sz="800" spc="-1" strike="noStrike">
              <a:latin typeface="Arial"/>
            </a:endParaRPr>
          </a:p>
        </p:txBody>
      </p:sp>
    </p:spTree>
  </p:cSld>
  <mc:AlternateContent>
    <mc:Choice Requires="p14">
      <p:transition spd="slow" p14:dur="2000"/>
    </mc:Choice>
    <mc:Fallback>
      <p:transition spd="slow"/>
    </mc:Fallback>
  </mc:AlternateContent>
  <p:timing>
    <p:tnLst>
      <p:par>
        <p:cTn id="89" dur="indefinite" restart="never" nodeType="tmRoot">
          <p:childTnLst>
            <p:seq>
              <p:cTn id="90" dur="indefinite" nodeType="mainSeq">
                <p:childTnLst>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6" name="PlaceHolder 6"/>
          <p:cNvSpPr/>
          <p:nvPr/>
        </p:nvSpPr>
        <p:spPr>
          <a:xfrm>
            <a:off x="173160" y="573120"/>
            <a:ext cx="775908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classified vs unclassified</a:t>
            </a:r>
            <a:endParaRPr b="0" lang="en-US" sz="1800" spc="-1" strike="noStrike">
              <a:latin typeface="Arial"/>
            </a:endParaRPr>
          </a:p>
        </p:txBody>
      </p:sp>
      <p:sp>
        <p:nvSpPr>
          <p:cNvPr id="287" name="Textfeld 2"/>
          <p:cNvSpPr/>
          <p:nvPr/>
        </p:nvSpPr>
        <p:spPr>
          <a:xfrm>
            <a:off x="260280" y="1390320"/>
            <a:ext cx="2959200" cy="2402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1600" spc="-1" strike="noStrike">
                <a:solidFill>
                  <a:srgbClr val="000000"/>
                </a:solidFill>
                <a:latin typeface="Arial"/>
                <a:ea typeface="DejaVu Sans"/>
              </a:rPr>
              <a:t>Viral Family extracted from</a:t>
            </a: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 column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a:t>
            </a:r>
            <a:endParaRPr b="0" lang="en-US" sz="1600" spc="-1" strike="noStrike">
              <a:latin typeface="Arial"/>
            </a:endParaRPr>
          </a:p>
          <a:p>
            <a:pPr algn="just">
              <a:lnSpc>
                <a:spcPct val="100000"/>
              </a:lnSpc>
              <a:buNone/>
            </a:pPr>
            <a:r>
              <a:rPr b="0" lang="de-DE" sz="1000" spc="-1" strike="noStrike">
                <a:solidFill>
                  <a:srgbClr val="000000"/>
                </a:solidFill>
                <a:latin typeface="Arial"/>
                <a:ea typeface="DejaVu Sans"/>
              </a:rPr>
              <a:t>taxid:1354498|Hepacivirus</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colobi|Hepacivirus|Flaviviridae|Amarillovirales|Flasuviricetes|Kitrinoviricota|Orthorn</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avirae|Riboviria</a:t>
            </a:r>
            <a:endParaRPr b="0" lang="en-US" sz="1000" spc="-1" strike="noStrike">
              <a:latin typeface="Arial"/>
            </a:endParaRPr>
          </a:p>
        </p:txBody>
      </p:sp>
      <p:pic>
        <p:nvPicPr>
          <p:cNvPr id="288" name="" descr=""/>
          <p:cNvPicPr/>
          <p:nvPr/>
        </p:nvPicPr>
        <p:blipFill>
          <a:blip r:embed="rId1"/>
          <a:stretch/>
        </p:blipFill>
        <p:spPr>
          <a:xfrm>
            <a:off x="3429000" y="573480"/>
            <a:ext cx="5481000" cy="41094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6172200" y="336960"/>
            <a:ext cx="2196360" cy="4460760"/>
          </a:xfrm>
          <a:prstGeom prst="rect">
            <a:avLst/>
          </a:prstGeom>
          <a:ln w="0">
            <a:noFill/>
          </a:ln>
        </p:spPr>
      </p:pic>
      <p:sp>
        <p:nvSpPr>
          <p:cNvPr id="104" name=""/>
          <p:cNvSpPr/>
          <p:nvPr/>
        </p:nvSpPr>
        <p:spPr>
          <a:xfrm>
            <a:off x="4343400" y="4840200"/>
            <a:ext cx="4106160" cy="64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Carroll D, Daszak P, Wolfe ND, et al. The Global Virome Project. Science.</a:t>
            </a:r>
            <a:endParaRPr b="0" lang="en-US" sz="800" spc="-1" strike="noStrike">
              <a:latin typeface="Arial"/>
            </a:endParaRPr>
          </a:p>
          <a:p>
            <a:pPr>
              <a:lnSpc>
                <a:spcPct val="100000"/>
              </a:lnSpc>
              <a:buNone/>
            </a:pPr>
            <a:r>
              <a:rPr b="0" lang="en-US" sz="800" spc="-1" strike="noStrike">
                <a:solidFill>
                  <a:srgbClr val="808080"/>
                </a:solidFill>
                <a:latin typeface="ariel"/>
                <a:ea typeface="ヒラギノ角ゴ Pro W3"/>
              </a:rPr>
              <a:t>2018;359(6378):872-874. doi:10.1126/science.aap7463</a:t>
            </a:r>
            <a:endParaRPr b="0" lang="en-US" sz="800" spc="-1" strike="noStrike">
              <a:latin typeface="Arial"/>
            </a:endParaRPr>
          </a:p>
        </p:txBody>
      </p:sp>
      <p:sp>
        <p:nvSpPr>
          <p:cNvPr id="105" name="PlaceHolder 10"/>
          <p:cNvSpPr/>
          <p:nvPr/>
        </p:nvSpPr>
        <p:spPr>
          <a:xfrm>
            <a:off x="236160" y="228600"/>
            <a:ext cx="77619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Introduction: Importance of virus discovery</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Pandemics: number of unknown viruses</a:t>
            </a:r>
            <a:endParaRPr b="0" lang="en-US" sz="1800" spc="-1" strike="noStrike">
              <a:latin typeface="Arial"/>
            </a:endParaRPr>
          </a:p>
        </p:txBody>
      </p:sp>
      <p:sp>
        <p:nvSpPr>
          <p:cNvPr id="106" name=""/>
          <p:cNvSpPr/>
          <p:nvPr/>
        </p:nvSpPr>
        <p:spPr>
          <a:xfrm>
            <a:off x="457200" y="1371600"/>
            <a:ext cx="5254920" cy="31975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i="1" lang="en-US" sz="1200" spc="-1" strike="noStrike">
                <a:solidFill>
                  <a:srgbClr val="333333"/>
                </a:solidFill>
                <a:latin typeface="Arial"/>
                <a:ea typeface="ヒラギノ角ゴ Pro W3"/>
              </a:rPr>
              <a:t>“</a:t>
            </a:r>
            <a:r>
              <a:rPr b="0" i="1" lang="en-US" sz="1800" spc="-1" strike="noStrike">
                <a:solidFill>
                  <a:srgbClr val="333333"/>
                </a:solidFill>
                <a:latin typeface="Arial"/>
                <a:ea typeface="ヒラギノ角ゴ Pro W3"/>
              </a:rPr>
              <a:t>Following each outbreak, the public health community be-moans a lack of prescience, but after decades of reacting to each event with little focus on mitigation, we remain </a:t>
            </a:r>
            <a:r>
              <a:rPr b="1" i="1" lang="en-US" sz="1800" spc="-1" strike="noStrike">
                <a:solidFill>
                  <a:srgbClr val="6b5e9b"/>
                </a:solidFill>
                <a:latin typeface="Arial"/>
                <a:ea typeface="ヒラギノ角ゴ Pro W3"/>
              </a:rPr>
              <a:t>only marginally better protected against the next epidemic</a:t>
            </a:r>
            <a:r>
              <a:rPr b="0" i="1" lang="en-US" sz="1800" spc="-1" strike="noStrike">
                <a:solidFill>
                  <a:srgbClr val="333333"/>
                </a:solidFill>
                <a:latin typeface="Arial"/>
                <a:ea typeface="ヒラギノ角ゴ Pro W3"/>
              </a:rPr>
              <a:t>. Our ability to mitigate disease emergence is undermined by our </a:t>
            </a:r>
            <a:r>
              <a:rPr b="1" i="1" lang="en-US" sz="1800" spc="-1" strike="noStrike">
                <a:solidFill>
                  <a:srgbClr val="c9211e"/>
                </a:solidFill>
                <a:latin typeface="Arial"/>
                <a:ea typeface="ヒラギノ角ゴ Pro W3"/>
              </a:rPr>
              <a:t>poor understanding</a:t>
            </a:r>
            <a:r>
              <a:rPr b="1" i="1" lang="en-US" sz="1800" spc="-1" strike="noStrike">
                <a:solidFill>
                  <a:srgbClr val="00a933"/>
                </a:solidFill>
                <a:latin typeface="Arial"/>
                <a:ea typeface="ヒラギノ角ゴ Pro W3"/>
              </a:rPr>
              <a:t> of the diversity and ecology of viral threats, and of the drivers of their emergence</a:t>
            </a:r>
            <a:r>
              <a:rPr b="0" i="1" lang="en-US" sz="1800" spc="-1" strike="noStrike">
                <a:solidFill>
                  <a:srgbClr val="333333"/>
                </a:solidFill>
                <a:latin typeface="Arial"/>
                <a:ea typeface="ヒラギノ角ゴ Pro W3"/>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
          <p:cNvSpPr/>
          <p:nvPr/>
        </p:nvSpPr>
        <p:spPr>
          <a:xfrm>
            <a:off x="5036400" y="4148640"/>
            <a:ext cx="4106160" cy="64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Bhadoria P, Gupta G, Agarwal A. Viral Pandemics in the Past Two Decades: An Overview. J Family Med Prim Care. 2021 Aug;10(8):2745-2750. doi: 10.4103/jfmpc.jfmpc_2071_20. Epub 2021 Aug 27. PMID: 34660399; PMCID: PMC8483091.</a:t>
            </a:r>
            <a:endParaRPr b="0" lang="en-US" sz="800" spc="-1" strike="noStrike">
              <a:latin typeface="Arial"/>
            </a:endParaRPr>
          </a:p>
        </p:txBody>
      </p:sp>
      <p:pic>
        <p:nvPicPr>
          <p:cNvPr id="108" name="" descr=""/>
          <p:cNvPicPr/>
          <p:nvPr/>
        </p:nvPicPr>
        <p:blipFill>
          <a:blip r:embed="rId1"/>
          <a:stretch/>
        </p:blipFill>
        <p:spPr>
          <a:xfrm>
            <a:off x="2743200" y="90720"/>
            <a:ext cx="6168240" cy="3467520"/>
          </a:xfrm>
          <a:prstGeom prst="rect">
            <a:avLst/>
          </a:prstGeom>
          <a:ln w="0">
            <a:noFill/>
          </a:ln>
        </p:spPr>
      </p:pic>
      <p:grpSp>
        <p:nvGrpSpPr>
          <p:cNvPr id="109" name=""/>
          <p:cNvGrpSpPr/>
          <p:nvPr/>
        </p:nvGrpSpPr>
        <p:grpSpPr>
          <a:xfrm>
            <a:off x="919080" y="228600"/>
            <a:ext cx="7993080" cy="4340160"/>
            <a:chOff x="919080" y="228600"/>
            <a:chExt cx="7993080" cy="4340160"/>
          </a:xfrm>
        </p:grpSpPr>
        <p:sp>
          <p:nvSpPr>
            <p:cNvPr id="110" name=""/>
            <p:cNvSpPr/>
            <p:nvPr/>
          </p:nvSpPr>
          <p:spPr>
            <a:xfrm>
              <a:off x="919080" y="3663000"/>
              <a:ext cx="6620760" cy="9057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i="1" lang="en-US" sz="1400" spc="-1" strike="noStrike">
                  <a:solidFill>
                    <a:srgbClr val="333333"/>
                  </a:solidFill>
                  <a:latin typeface="Ariel"/>
                  <a:ea typeface="ヒラギノ角ゴ Pro W3"/>
                </a:rPr>
                <a:t>“</a:t>
              </a:r>
              <a:r>
                <a:rPr b="0" i="1" lang="en-US" sz="1400" spc="-1" strike="noStrike">
                  <a:solidFill>
                    <a:srgbClr val="333333"/>
                  </a:solidFill>
                  <a:latin typeface="Ariel"/>
                  <a:ea typeface="ヒラギノ角ゴ Pro W3"/>
                </a:rPr>
                <a:t>Earlier, large-scale epidemics spanning various continents were a twice or thrice a century phenomenon, but we have experienced 6 major pandemics </a:t>
              </a:r>
              <a:r>
                <a:rPr b="0" i="1" lang="en-US" sz="1400" spc="-1" strike="noStrike" u="sng">
                  <a:solidFill>
                    <a:srgbClr val="333333"/>
                  </a:solidFill>
                  <a:uFillTx/>
                  <a:latin typeface="Ariel"/>
                  <a:ea typeface="ヒラギノ角ゴ Pro W3"/>
                </a:rPr>
                <a:t>in the last 20 years</a:t>
              </a:r>
              <a:r>
                <a:rPr b="0" i="1" lang="en-US" sz="1400" spc="-1" strike="noStrike">
                  <a:solidFill>
                    <a:srgbClr val="333333"/>
                  </a:solidFill>
                  <a:latin typeface="Ariel"/>
                  <a:ea typeface="ヒラギノ角ゴ Pro W3"/>
                </a:rPr>
                <a:t> itself.”</a:t>
              </a:r>
              <a:endParaRPr b="0" lang="en-US" sz="1400" spc="-1" strike="noStrike">
                <a:latin typeface="Arial"/>
              </a:endParaRPr>
            </a:p>
          </p:txBody>
        </p:sp>
        <p:sp>
          <p:nvSpPr>
            <p:cNvPr id="111" name=""/>
            <p:cNvSpPr/>
            <p:nvPr/>
          </p:nvSpPr>
          <p:spPr>
            <a:xfrm>
              <a:off x="7543800" y="228600"/>
              <a:ext cx="1368360" cy="3197160"/>
            </a:xfrm>
            <a:prstGeom prst="rect">
              <a:avLst/>
            </a:prstGeom>
            <a:solidFill>
              <a:srgbClr val="ffffff">
                <a:alpha val="24000"/>
              </a:srgbClr>
            </a:solidFill>
            <a:ln w="38160">
              <a:solidFill>
                <a:srgbClr val="6b5e9b"/>
              </a:solidFill>
              <a:round/>
            </a:ln>
          </p:spPr>
          <p:style>
            <a:lnRef idx="0"/>
            <a:fillRef idx="0"/>
            <a:effectRef idx="0"/>
            <a:fontRef idx="minor"/>
          </p:style>
        </p:sp>
      </p:grpSp>
      <p:sp>
        <p:nvSpPr>
          <p:cNvPr id="112" name="PlaceHolder 4"/>
          <p:cNvSpPr/>
          <p:nvPr/>
        </p:nvSpPr>
        <p:spPr>
          <a:xfrm>
            <a:off x="235800" y="228600"/>
            <a:ext cx="77619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Introduction: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Importance of virus discovery</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Pandemics</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3657600" y="1371960"/>
            <a:ext cx="5304600" cy="3191760"/>
          </a:xfrm>
          <a:prstGeom prst="rect">
            <a:avLst/>
          </a:prstGeom>
          <a:ln w="0">
            <a:noFill/>
          </a:ln>
        </p:spPr>
      </p:pic>
      <p:sp>
        <p:nvSpPr>
          <p:cNvPr id="114" name=""/>
          <p:cNvSpPr/>
          <p:nvPr/>
        </p:nvSpPr>
        <p:spPr>
          <a:xfrm>
            <a:off x="228600" y="3439080"/>
            <a:ext cx="2963160" cy="934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US" sz="1200" spc="-1" strike="noStrike">
                <a:solidFill>
                  <a:srgbClr val="333333"/>
                </a:solidFill>
                <a:latin typeface="Arial"/>
                <a:ea typeface="ヒラギノ角ゴ Pro W3"/>
              </a:rPr>
              <a:t>“ </a:t>
            </a:r>
            <a:r>
              <a:rPr b="0" i="1" lang="en-US" sz="1200" spc="-1" strike="noStrike">
                <a:solidFill>
                  <a:srgbClr val="333333"/>
                </a:solidFill>
                <a:latin typeface="Arial"/>
                <a:ea typeface="ヒラギノ角ゴ Pro W3"/>
              </a:rPr>
              <a:t>Despite increasing focus, it remains the case that the majority of sequence data in a typical virome study remain unidentified, highlighting the extent of unexplored viral ‘dark matter’.”</a:t>
            </a:r>
            <a:endParaRPr b="0" lang="en-US" sz="1200" spc="-1" strike="noStrike">
              <a:latin typeface="Arial"/>
            </a:endParaRPr>
          </a:p>
        </p:txBody>
      </p:sp>
      <p:sp>
        <p:nvSpPr>
          <p:cNvPr id="115" name="PlaceHolder 5"/>
          <p:cNvSpPr/>
          <p:nvPr/>
        </p:nvSpPr>
        <p:spPr>
          <a:xfrm>
            <a:off x="457200" y="685440"/>
            <a:ext cx="77619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Importance of viral discovery - Virome</a:t>
            </a:r>
            <a:endParaRPr b="0" lang="en-US" sz="1800" spc="-1" strike="noStrike">
              <a:latin typeface="Arial"/>
            </a:endParaRPr>
          </a:p>
        </p:txBody>
      </p:sp>
      <p:sp>
        <p:nvSpPr>
          <p:cNvPr id="116" name=""/>
          <p:cNvSpPr/>
          <p:nvPr/>
        </p:nvSpPr>
        <p:spPr>
          <a:xfrm>
            <a:off x="6629400" y="457200"/>
            <a:ext cx="2277360" cy="783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666666"/>
                </a:solidFill>
                <a:latin typeface="Ariel"/>
                <a:ea typeface="ヒラギノ角ゴ Pro W3"/>
              </a:rPr>
              <a:t>Liang, G., Bushman, F.D. The human virome: assembly, composition and host interactions. Nat Rev Microbiol 19, 514–527 (2021). https://doi.org/10.1038/s41579-021-00536-5</a:t>
            </a:r>
            <a:endParaRPr b="0" lang="en-US" sz="800" spc="-1" strike="noStrike">
              <a:latin typeface="Arial"/>
            </a:endParaRPr>
          </a:p>
        </p:txBody>
      </p:sp>
      <p:sp>
        <p:nvSpPr>
          <p:cNvPr id="117" name=""/>
          <p:cNvSpPr/>
          <p:nvPr/>
        </p:nvSpPr>
        <p:spPr>
          <a:xfrm>
            <a:off x="685800" y="1371600"/>
            <a:ext cx="2505960" cy="22773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000000"/>
              </a:buClr>
              <a:buSzPct val="45000"/>
              <a:buFont typeface="Wingdings" charset="2"/>
              <a:buChar char=""/>
            </a:pPr>
            <a:r>
              <a:rPr b="0" lang="en-US" sz="1200" spc="-1" strike="noStrike">
                <a:solidFill>
                  <a:srgbClr val="000000"/>
                </a:solidFill>
                <a:latin typeface="Ariel"/>
                <a:ea typeface="ヒラギノ角ゴ Pro W3"/>
              </a:rPr>
              <a:t>approximately </a:t>
            </a:r>
            <a:r>
              <a:rPr b="1" lang="en-US" sz="1200" spc="-1" strike="noStrike">
                <a:solidFill>
                  <a:srgbClr val="800080"/>
                </a:solidFill>
                <a:latin typeface="Ariel"/>
                <a:ea typeface="ヒラギノ角ゴ Pro W3"/>
              </a:rPr>
              <a:t>10¹³</a:t>
            </a:r>
            <a:r>
              <a:rPr b="0" lang="en-US" sz="1200" spc="-1" strike="noStrike">
                <a:solidFill>
                  <a:srgbClr val="000000"/>
                </a:solidFill>
                <a:latin typeface="Ariel"/>
                <a:ea typeface="ヒラギノ角ゴ Pro W3"/>
              </a:rPr>
              <a:t> particles per human individual.</a:t>
            </a:r>
            <a:endParaRPr b="0" lang="en-US" sz="12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200" spc="-1" strike="noStrike">
                <a:solidFill>
                  <a:srgbClr val="000000"/>
                </a:solidFill>
                <a:latin typeface="Ariel"/>
                <a:ea typeface="ヒラギノ角ゴ Pro W3"/>
              </a:rPr>
              <a:t>High heterogeneity across different body sites</a:t>
            </a:r>
            <a:endParaRPr b="0" lang="en-US" sz="12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200" spc="-1" strike="noStrike">
                <a:solidFill>
                  <a:srgbClr val="000000"/>
                </a:solidFill>
                <a:latin typeface="Ariel"/>
                <a:ea typeface="ヒラギノ角ゴ Pro W3"/>
              </a:rPr>
              <a:t>Infecting our cells and cellular microorganisms.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7"/>
          <p:cNvSpPr/>
          <p:nvPr/>
        </p:nvSpPr>
        <p:spPr>
          <a:xfrm>
            <a:off x="464400" y="457200"/>
            <a:ext cx="77619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Importance of virus discovery – surrogate viruses and viral    history</a:t>
            </a:r>
            <a:endParaRPr b="0" lang="en-US" sz="1800" spc="-1" strike="noStrike">
              <a:latin typeface="Arial"/>
            </a:endParaRPr>
          </a:p>
        </p:txBody>
      </p:sp>
      <p:pic>
        <p:nvPicPr>
          <p:cNvPr id="119" name="" descr=""/>
          <p:cNvPicPr/>
          <p:nvPr/>
        </p:nvPicPr>
        <p:blipFill>
          <a:blip r:embed="rId1"/>
          <a:stretch/>
        </p:blipFill>
        <p:spPr>
          <a:xfrm>
            <a:off x="457200" y="1600200"/>
            <a:ext cx="1082520" cy="1011600"/>
          </a:xfrm>
          <a:prstGeom prst="rect">
            <a:avLst/>
          </a:prstGeom>
          <a:ln w="0">
            <a:noFill/>
          </a:ln>
        </p:spPr>
      </p:pic>
      <p:grpSp>
        <p:nvGrpSpPr>
          <p:cNvPr id="120" name=""/>
          <p:cNvGrpSpPr/>
          <p:nvPr/>
        </p:nvGrpSpPr>
        <p:grpSpPr>
          <a:xfrm>
            <a:off x="1539720" y="1143000"/>
            <a:ext cx="2792160" cy="908640"/>
            <a:chOff x="1539720" y="1143000"/>
            <a:chExt cx="2792160" cy="908640"/>
          </a:xfrm>
        </p:grpSpPr>
        <p:sp>
          <p:nvSpPr>
            <p:cNvPr id="121" name=""/>
            <p:cNvSpPr/>
            <p:nvPr/>
          </p:nvSpPr>
          <p:spPr>
            <a:xfrm>
              <a:off x="1539720" y="1143000"/>
              <a:ext cx="2792160" cy="908640"/>
            </a:xfrm>
            <a:custGeom>
              <a:avLst/>
              <a:gdLst/>
              <a:ahLst/>
              <a:rect l="l" t="t" r="r" b="b"/>
              <a:pathLst>
                <a:path fill="none" w="7772" h="2540">
                  <a:moveTo>
                    <a:pt x="0" y="2540"/>
                  </a:moveTo>
                  <a:lnTo>
                    <a:pt x="7772" y="0"/>
                  </a:lnTo>
                </a:path>
              </a:pathLst>
            </a:custGeom>
            <a:noFill/>
            <a:ln w="19080">
              <a:solidFill>
                <a:srgbClr val="000000"/>
              </a:solidFill>
              <a:round/>
              <a:tailEnd len="med" type="triangle" w="med"/>
            </a:ln>
          </p:spPr>
          <p:style>
            <a:lnRef idx="0"/>
            <a:fillRef idx="0"/>
            <a:effectRef idx="0"/>
            <a:fontRef idx="minor"/>
          </p:style>
        </p:sp>
        <p:sp>
          <p:nvSpPr>
            <p:cNvPr id="122" name=""/>
            <p:cNvSpPr/>
            <p:nvPr/>
          </p:nvSpPr>
          <p:spPr>
            <a:xfrm>
              <a:off x="2508840" y="1371600"/>
              <a:ext cx="908640" cy="451440"/>
            </a:xfrm>
            <a:prstGeom prst="noSmoking">
              <a:avLst>
                <a:gd name="adj" fmla="val 12500"/>
              </a:avLst>
            </a:prstGeom>
            <a:solidFill>
              <a:srgbClr val="bf0041"/>
            </a:solidFill>
            <a:ln w="0">
              <a:solidFill>
                <a:srgbClr val="3465a4"/>
              </a:solidFill>
            </a:ln>
          </p:spPr>
          <p:style>
            <a:lnRef idx="0"/>
            <a:fillRef idx="0"/>
            <a:effectRef idx="0"/>
            <a:fontRef idx="minor"/>
          </p:style>
        </p:sp>
      </p:grpSp>
      <p:pic>
        <p:nvPicPr>
          <p:cNvPr id="123" name="" descr=""/>
          <p:cNvPicPr/>
          <p:nvPr/>
        </p:nvPicPr>
        <p:blipFill>
          <a:blip r:embed="rId2"/>
          <a:stretch/>
        </p:blipFill>
        <p:spPr>
          <a:xfrm>
            <a:off x="4331880" y="865080"/>
            <a:ext cx="954000" cy="1192320"/>
          </a:xfrm>
          <a:prstGeom prst="rect">
            <a:avLst/>
          </a:prstGeom>
          <a:ln w="0">
            <a:noFill/>
          </a:ln>
        </p:spPr>
      </p:pic>
      <p:sp>
        <p:nvSpPr>
          <p:cNvPr id="124" name=""/>
          <p:cNvSpPr/>
          <p:nvPr/>
        </p:nvSpPr>
        <p:spPr>
          <a:xfrm>
            <a:off x="1539720" y="2286000"/>
            <a:ext cx="3179160" cy="360"/>
          </a:xfrm>
          <a:prstGeom prst="line">
            <a:avLst/>
          </a:prstGeom>
          <a:ln w="19080">
            <a:solidFill>
              <a:srgbClr val="000000"/>
            </a:solidFill>
            <a:round/>
            <a:tailEnd len="med" type="triangle" w="med"/>
          </a:ln>
        </p:spPr>
        <p:style>
          <a:lnRef idx="0"/>
          <a:fillRef idx="0"/>
          <a:effectRef idx="0"/>
          <a:fontRef idx="minor"/>
        </p:style>
      </p:sp>
      <p:pic>
        <p:nvPicPr>
          <p:cNvPr id="125" name="" descr=""/>
          <p:cNvPicPr/>
          <p:nvPr/>
        </p:nvPicPr>
        <p:blipFill>
          <a:blip r:embed="rId3"/>
          <a:stretch/>
        </p:blipFill>
        <p:spPr>
          <a:xfrm>
            <a:off x="4800600" y="2057400"/>
            <a:ext cx="756000" cy="1137240"/>
          </a:xfrm>
          <a:prstGeom prst="rect">
            <a:avLst/>
          </a:prstGeom>
          <a:ln w="0">
            <a:noFill/>
          </a:ln>
        </p:spPr>
      </p:pic>
      <p:sp>
        <p:nvSpPr>
          <p:cNvPr id="126" name=""/>
          <p:cNvSpPr/>
          <p:nvPr/>
        </p:nvSpPr>
        <p:spPr>
          <a:xfrm>
            <a:off x="4642200" y="3200400"/>
            <a:ext cx="1301400" cy="685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bf0041"/>
                </a:solidFill>
                <a:latin typeface="Ariel"/>
                <a:ea typeface="DejaVu Sans"/>
              </a:rPr>
              <a:t>Endangered!</a:t>
            </a:r>
            <a:endParaRPr b="0" lang="en-US" sz="1000" spc="-1" strike="noStrike">
              <a:latin typeface="Arial"/>
            </a:endParaRPr>
          </a:p>
        </p:txBody>
      </p:sp>
      <p:sp>
        <p:nvSpPr>
          <p:cNvPr id="127" name=""/>
          <p:cNvSpPr/>
          <p:nvPr/>
        </p:nvSpPr>
        <p:spPr>
          <a:xfrm>
            <a:off x="0" y="3392640"/>
            <a:ext cx="3423240" cy="23166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907"/>
              </a:spcBef>
              <a:spcAft>
                <a:spcPts val="709"/>
              </a:spcAft>
              <a:buNone/>
            </a:pPr>
            <a:r>
              <a:rPr b="0" lang="en-US" sz="800" spc="-1" strike="noStrike">
                <a:solidFill>
                  <a:srgbClr val="000000"/>
                </a:solidFill>
                <a:latin typeface="Ariel"/>
                <a:ea typeface="DejaVu Sans"/>
              </a:rPr>
              <a:t> </a:t>
            </a:r>
            <a:r>
              <a:rPr b="0" lang="en-US" sz="800" spc="-1" strike="noStrike">
                <a:solidFill>
                  <a:srgbClr val="000000"/>
                </a:solidFill>
                <a:latin typeface="Ariel"/>
                <a:ea typeface="DejaVu Sans"/>
              </a:rPr>
              <a:t>Approximately </a:t>
            </a:r>
            <a:r>
              <a:rPr b="1" lang="en-US" sz="800" spc="-1" strike="noStrike">
                <a:solidFill>
                  <a:srgbClr val="000000"/>
                </a:solidFill>
                <a:latin typeface="Ariel"/>
                <a:ea typeface="DejaVu Sans"/>
              </a:rPr>
              <a:t>50 million</a:t>
            </a:r>
            <a:r>
              <a:rPr b="0" lang="en-US" sz="800" spc="-1" strike="noStrike">
                <a:solidFill>
                  <a:srgbClr val="000000"/>
                </a:solidFill>
                <a:latin typeface="Ariel"/>
                <a:ea typeface="DejaVu Sans"/>
              </a:rPr>
              <a:t> people are living with HCV infection </a:t>
            </a:r>
            <a:r>
              <a:rPr b="0" lang="en-US" sz="800" spc="-1" strike="noStrike">
                <a:solidFill>
                  <a:srgbClr val="666666"/>
                </a:solidFill>
                <a:latin typeface="Ariel"/>
                <a:ea typeface="DejaVu Sans"/>
              </a:rPr>
              <a:t>(Global hepatitis report 2024: action for access in low- and middle-incomecountries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907"/>
              </a:spcBef>
              <a:spcAft>
                <a:spcPts val="709"/>
              </a:spcAft>
              <a:buNone/>
            </a:pPr>
            <a:r>
              <a:rPr b="1" lang="en-US" sz="800" spc="-1" strike="noStrike">
                <a:solidFill>
                  <a:srgbClr val="000000"/>
                </a:solidFill>
                <a:latin typeface="Ariel"/>
                <a:ea typeface="DejaVu Sans"/>
              </a:rPr>
              <a:t>Liver fibrosis</a:t>
            </a:r>
            <a:r>
              <a:rPr b="0" lang="en-US" sz="800" spc="-1" strike="noStrike">
                <a:solidFill>
                  <a:srgbClr val="000000"/>
                </a:solidFill>
                <a:latin typeface="Ariel"/>
                <a:ea typeface="DejaVu Sans"/>
              </a:rPr>
              <a:t>: abnormal buildup of extracellular matrix proteins in the liver, often leading to liver failure and cirrhosis. </a:t>
            </a:r>
            <a:r>
              <a:rPr b="1" lang="en-US" sz="800" spc="-1" strike="noStrike">
                <a:solidFill>
                  <a:srgbClr val="000000"/>
                </a:solidFill>
                <a:latin typeface="Ariel"/>
                <a:ea typeface="DejaVu Sans"/>
              </a:rPr>
              <a:t>Hepatocellular carcinoma</a:t>
            </a:r>
            <a:r>
              <a:rPr b="0" lang="en-US" sz="800" spc="-1" strike="noStrike">
                <a:solidFill>
                  <a:srgbClr val="000000"/>
                </a:solidFill>
                <a:latin typeface="Ariel"/>
                <a:ea typeface="DejaVu Sans"/>
              </a:rPr>
              <a:t> (HCC) → liver cancer.</a:t>
            </a:r>
            <a:endParaRPr b="0" lang="en-US" sz="800" spc="-1" strike="noStrike">
              <a:latin typeface="Arial"/>
            </a:endParaRPr>
          </a:p>
          <a:p>
            <a:pPr>
              <a:lnSpc>
                <a:spcPct val="100000"/>
              </a:lnSpc>
              <a:spcBef>
                <a:spcPts val="907"/>
              </a:spcBef>
              <a:spcAft>
                <a:spcPts val="709"/>
              </a:spcAft>
              <a:buNone/>
            </a:pPr>
            <a:r>
              <a:rPr b="0" lang="en-US" sz="800" spc="-1" strike="noStrike">
                <a:solidFill>
                  <a:srgbClr val="000000"/>
                </a:solidFill>
                <a:latin typeface="Ariel"/>
                <a:ea typeface="DejaVu Sans"/>
              </a:rPr>
              <a:t>Treatment: </a:t>
            </a:r>
            <a:r>
              <a:rPr b="1" lang="en-US" sz="800" spc="-1" strike="noStrike">
                <a:solidFill>
                  <a:srgbClr val="000000"/>
                </a:solidFill>
                <a:latin typeface="Ariel"/>
                <a:ea typeface="DejaVu Sans"/>
              </a:rPr>
              <a:t>direct-acting antiviral (DAAs) regimens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907"/>
              </a:spcBef>
              <a:spcAft>
                <a:spcPts val="709"/>
              </a:spcAft>
              <a:buNone/>
            </a:pPr>
            <a:endParaRPr b="0" lang="en-US" sz="800" spc="-1" strike="noStrike">
              <a:latin typeface="Arial"/>
            </a:endParaRPr>
          </a:p>
          <a:p>
            <a:pPr>
              <a:lnSpc>
                <a:spcPct val="100000"/>
              </a:lnSpc>
              <a:buNone/>
            </a:pPr>
            <a:endParaRPr b="0" lang="en-US" sz="800" spc="-1" strike="noStrike">
              <a:latin typeface="Arial"/>
            </a:endParaRPr>
          </a:p>
          <a:p>
            <a:pPr>
              <a:lnSpc>
                <a:spcPct val="100000"/>
              </a:lnSpc>
              <a:buNone/>
            </a:pPr>
            <a:endParaRPr b="0" lang="en-US" sz="800" spc="-1" strike="noStrike">
              <a:latin typeface="Arial"/>
            </a:endParaRPr>
          </a:p>
        </p:txBody>
      </p:sp>
      <p:grpSp>
        <p:nvGrpSpPr>
          <p:cNvPr id="128" name=""/>
          <p:cNvGrpSpPr/>
          <p:nvPr/>
        </p:nvGrpSpPr>
        <p:grpSpPr>
          <a:xfrm>
            <a:off x="1600200" y="1143000"/>
            <a:ext cx="7315200" cy="3423240"/>
            <a:chOff x="1600200" y="1143000"/>
            <a:chExt cx="7315200" cy="3423240"/>
          </a:xfrm>
        </p:grpSpPr>
        <p:grpSp>
          <p:nvGrpSpPr>
            <p:cNvPr id="129" name=""/>
            <p:cNvGrpSpPr/>
            <p:nvPr/>
          </p:nvGrpSpPr>
          <p:grpSpPr>
            <a:xfrm>
              <a:off x="1600200" y="2589480"/>
              <a:ext cx="2359080" cy="839520"/>
              <a:chOff x="1600200" y="2589480"/>
              <a:chExt cx="2359080" cy="839520"/>
            </a:xfrm>
          </p:grpSpPr>
          <p:sp>
            <p:nvSpPr>
              <p:cNvPr id="130" name=""/>
              <p:cNvSpPr/>
              <p:nvPr/>
            </p:nvSpPr>
            <p:spPr>
              <a:xfrm>
                <a:off x="1600200" y="2589480"/>
                <a:ext cx="2359080" cy="839520"/>
              </a:xfrm>
              <a:prstGeom prst="line">
                <a:avLst/>
              </a:prstGeom>
              <a:ln w="19080">
                <a:solidFill>
                  <a:srgbClr val="000000"/>
                </a:solidFill>
                <a:round/>
                <a:tailEnd len="med" type="triangle" w="med"/>
              </a:ln>
            </p:spPr>
            <p:style>
              <a:lnRef idx="0"/>
              <a:fillRef idx="0"/>
              <a:effectRef idx="0"/>
              <a:fontRef idx="minor"/>
            </p:style>
          </p:sp>
          <p:sp>
            <p:nvSpPr>
              <p:cNvPr id="131" name=""/>
              <p:cNvSpPr/>
              <p:nvPr/>
            </p:nvSpPr>
            <p:spPr>
              <a:xfrm rot="975600">
                <a:off x="2487600" y="2795760"/>
                <a:ext cx="1044000" cy="414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158466"/>
                    </a:solidFill>
                    <a:latin typeface="Arial"/>
                    <a:ea typeface="DejaVu Sans"/>
                  </a:rPr>
                  <a:t>Surrogate</a:t>
                </a:r>
                <a:endParaRPr b="0" lang="en-US" sz="1400" spc="-1" strike="noStrike">
                  <a:latin typeface="Arial"/>
                </a:endParaRPr>
              </a:p>
            </p:txBody>
          </p:sp>
        </p:grpSp>
        <p:grpSp>
          <p:nvGrpSpPr>
            <p:cNvPr id="132" name=""/>
            <p:cNvGrpSpPr/>
            <p:nvPr/>
          </p:nvGrpSpPr>
          <p:grpSpPr>
            <a:xfrm>
              <a:off x="3657600" y="3657600"/>
              <a:ext cx="2508840" cy="908640"/>
              <a:chOff x="3657600" y="3657600"/>
              <a:chExt cx="2508840" cy="908640"/>
            </a:xfrm>
          </p:grpSpPr>
          <p:sp>
            <p:nvSpPr>
              <p:cNvPr id="133" name=""/>
              <p:cNvSpPr/>
              <p:nvPr/>
            </p:nvSpPr>
            <p:spPr>
              <a:xfrm>
                <a:off x="3657600" y="3883320"/>
                <a:ext cx="1137240" cy="451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100" spc="-1" strike="noStrike">
                    <a:solidFill>
                      <a:srgbClr val="000000"/>
                    </a:solidFill>
                    <a:latin typeface="Arial"/>
                    <a:ea typeface="DejaVu Sans"/>
                  </a:rPr>
                  <a:t>George-</a:t>
                </a:r>
                <a:endParaRPr b="1" lang="en-US" sz="1100" spc="-1" strike="noStrike">
                  <a:latin typeface="Arial"/>
                </a:endParaRPr>
              </a:p>
              <a:p>
                <a:pPr>
                  <a:lnSpc>
                    <a:spcPct val="100000"/>
                  </a:lnSpc>
                  <a:buNone/>
                </a:pPr>
                <a:r>
                  <a:rPr b="1" lang="en-US" sz="1100" spc="-1" strike="noStrike">
                    <a:solidFill>
                      <a:srgbClr val="000000"/>
                    </a:solidFill>
                    <a:latin typeface="Arial"/>
                    <a:ea typeface="DejaVu Sans"/>
                  </a:rPr>
                  <a:t>Baker virus </a:t>
                </a:r>
                <a:endParaRPr b="1" lang="en-US" sz="1100" spc="-1" strike="noStrike">
                  <a:latin typeface="Arial"/>
                </a:endParaRPr>
              </a:p>
              <a:p>
                <a:pPr>
                  <a:lnSpc>
                    <a:spcPct val="100000"/>
                  </a:lnSpc>
                  <a:buNone/>
                </a:pPr>
                <a:r>
                  <a:rPr b="1" lang="en-US" sz="1100" spc="-1" strike="noStrike">
                    <a:solidFill>
                      <a:srgbClr val="000000"/>
                    </a:solidFill>
                    <a:latin typeface="Arial"/>
                    <a:ea typeface="DejaVu Sans"/>
                  </a:rPr>
                  <a:t>B (</a:t>
                </a:r>
                <a:r>
                  <a:rPr b="1" lang="en-US" sz="1100" spc="-1" strike="noStrike">
                    <a:solidFill>
                      <a:srgbClr val="000000"/>
                    </a:solidFill>
                    <a:latin typeface="Arial"/>
                    <a:ea typeface="DejaVu Sans"/>
                  </a:rPr>
                  <a:t>GBV-B)</a:t>
                </a:r>
                <a:endParaRPr b="1" lang="en-US" sz="1100" spc="-1" strike="noStrike">
                  <a:latin typeface="Arial"/>
                </a:endParaRPr>
              </a:p>
            </p:txBody>
          </p:sp>
          <p:pic>
            <p:nvPicPr>
              <p:cNvPr id="134" name="" descr=""/>
              <p:cNvPicPr/>
              <p:nvPr/>
            </p:nvPicPr>
            <p:blipFill>
              <a:blip r:embed="rId4"/>
              <a:stretch/>
            </p:blipFill>
            <p:spPr>
              <a:xfrm>
                <a:off x="4572000" y="3657600"/>
                <a:ext cx="908640" cy="908640"/>
              </a:xfrm>
              <a:prstGeom prst="rect">
                <a:avLst/>
              </a:prstGeom>
              <a:ln w="0">
                <a:noFill/>
              </a:ln>
            </p:spPr>
          </p:pic>
          <p:sp>
            <p:nvSpPr>
              <p:cNvPr id="135" name=""/>
              <p:cNvSpPr/>
              <p:nvPr/>
            </p:nvSpPr>
            <p:spPr>
              <a:xfrm>
                <a:off x="5486400" y="3886200"/>
                <a:ext cx="680040" cy="451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DejaVu Sans"/>
                  </a:rPr>
                  <a:t>?</a:t>
                </a:r>
                <a:endParaRPr b="0" lang="en-US" sz="1800" spc="-1" strike="noStrike">
                  <a:latin typeface="Arial"/>
                </a:endParaRPr>
              </a:p>
            </p:txBody>
          </p:sp>
        </p:grpSp>
        <p:sp>
          <p:nvSpPr>
            <p:cNvPr id="136" name=""/>
            <p:cNvSpPr txBox="1"/>
            <p:nvPr/>
          </p:nvSpPr>
          <p:spPr>
            <a:xfrm>
              <a:off x="5943600" y="1143000"/>
              <a:ext cx="2971800" cy="1455480"/>
            </a:xfrm>
            <a:prstGeom prst="rect">
              <a:avLst/>
            </a:prstGeom>
            <a:noFill/>
            <a:ln w="0">
              <a:noFill/>
            </a:ln>
          </p:spPr>
          <p:txBody>
            <a:bodyPr lIns="90000" rIns="90000" tIns="45000" bIns="45000" anchor="t">
              <a:noAutofit/>
            </a:bodyPr>
            <a:p>
              <a:pPr algn="ctr">
                <a:buNone/>
              </a:pPr>
              <a:r>
                <a:rPr b="1" lang="en-US" sz="1200" spc="-1" strike="noStrike">
                  <a:latin typeface="Arial"/>
                </a:rPr>
                <a:t>GBV-B </a:t>
              </a:r>
              <a:endParaRPr b="0" lang="en-US" sz="1200" spc="-1" strike="noStrike">
                <a:latin typeface="Arial"/>
              </a:endParaRPr>
            </a:p>
            <a:p>
              <a:pPr marL="216000" indent="-216000">
                <a:buClr>
                  <a:srgbClr val="000000"/>
                </a:buClr>
                <a:buSzPct val="45000"/>
                <a:buFont typeface="Wingdings" charset="2"/>
                <a:buChar char=""/>
              </a:pPr>
              <a:r>
                <a:rPr b="0" lang="en-US" sz="1200" spc="-1" strike="noStrike">
                  <a:latin typeface="Arial"/>
                </a:rPr>
                <a:t>current surrogate for HCV.</a:t>
              </a:r>
              <a:endParaRPr b="0" lang="en-US" sz="1200" spc="-1" strike="noStrike">
                <a:latin typeface="Arial"/>
              </a:endParaRPr>
            </a:p>
            <a:p>
              <a:pPr marL="216000" indent="-216000">
                <a:buClr>
                  <a:srgbClr val="000000"/>
                </a:buClr>
                <a:buSzPct val="45000"/>
                <a:buFont typeface="Wingdings" charset="2"/>
                <a:buChar char=""/>
              </a:pPr>
              <a:endParaRPr b="0" lang="en-US" sz="1200" spc="-1" strike="noStrike">
                <a:latin typeface="Arial"/>
              </a:endParaRPr>
            </a:p>
            <a:p>
              <a:pPr algn="ctr">
                <a:buNone/>
              </a:pPr>
              <a:r>
                <a:rPr b="1" lang="en-US" sz="1200" spc="-1" strike="noStrike">
                  <a:solidFill>
                    <a:srgbClr val="f10d0c"/>
                  </a:solidFill>
                  <a:latin typeface="Arial"/>
                </a:rPr>
                <a:t>Limitations:</a:t>
              </a:r>
              <a:r>
                <a:rPr b="0" lang="en-US" sz="1200" spc="-1" strike="noStrike">
                  <a:latin typeface="Arial"/>
                </a:rPr>
                <a:t> </a:t>
              </a:r>
              <a:endParaRPr b="0" lang="en-US" sz="1200" spc="-1" strike="noStrike">
                <a:latin typeface="Arial"/>
              </a:endParaRPr>
            </a:p>
            <a:p>
              <a:pPr marL="216000" indent="-216000">
                <a:buClr>
                  <a:srgbClr val="000000"/>
                </a:buClr>
                <a:buSzPct val="45000"/>
                <a:buFont typeface="Wingdings" charset="2"/>
                <a:buChar char=""/>
              </a:pPr>
              <a:r>
                <a:rPr b="0" lang="en-US" sz="1200" spc="-1" strike="noStrike">
                  <a:latin typeface="Arial"/>
                </a:rPr>
                <a:t>reduced efficiency, rarely causes chronic infection.</a:t>
              </a:r>
              <a:endParaRPr b="0" lang="en-US" sz="1200" spc="-1" strike="noStrike">
                <a:latin typeface="Arial"/>
              </a:endParaRPr>
            </a:p>
            <a:p>
              <a:pPr marL="216000" indent="-216000">
                <a:buClr>
                  <a:srgbClr val="000000"/>
                </a:buClr>
                <a:buSzPct val="45000"/>
                <a:buFont typeface="Wingdings" charset="2"/>
                <a:buChar char=""/>
              </a:pPr>
              <a:r>
                <a:rPr b="0" lang="en-US" sz="1200" spc="-1" strike="noStrike">
                  <a:latin typeface="Arial"/>
                </a:rPr>
                <a:t>Tamarin breeding: costly, ethical concerns.</a:t>
              </a:r>
              <a:endParaRPr b="0" lang="en-US" sz="1200" spc="-1" strike="noStrike">
                <a:latin typeface="Arial"/>
              </a:endParaRPr>
            </a:p>
          </p:txBody>
        </p:sp>
      </p:grpSp>
      <p:sp>
        <p:nvSpPr>
          <p:cNvPr id="137" name=""/>
          <p:cNvSpPr/>
          <p:nvPr/>
        </p:nvSpPr>
        <p:spPr>
          <a:xfrm>
            <a:off x="5943600" y="2971800"/>
            <a:ext cx="2971800" cy="1828800"/>
          </a:xfrm>
          <a:prstGeom prst="rect">
            <a:avLst/>
          </a:prstGeom>
          <a:solidFill>
            <a:srgbClr val="ffffff"/>
          </a:solidFill>
          <a:ln cap="rnd" w="12600">
            <a:solidFill>
              <a:srgbClr val="000000"/>
            </a:solidFill>
            <a:round/>
          </a:ln>
        </p:spPr>
        <p:style>
          <a:lnRef idx="0"/>
          <a:fillRef idx="0"/>
          <a:effectRef idx="0"/>
          <a:fontRef idx="minor"/>
        </p:style>
        <p:txBody>
          <a:bodyPr lIns="96120" rIns="96120" tIns="51120" bIns="51120" anchor="ctr">
            <a:noAutofit/>
          </a:bodyPr>
          <a:p>
            <a:pPr algn="ctr">
              <a:lnSpc>
                <a:spcPct val="100000"/>
              </a:lnSpc>
              <a:buNone/>
            </a:pPr>
            <a:r>
              <a:rPr b="1" lang="en-US" sz="1100" spc="-1" strike="noStrike">
                <a:latin typeface="Ariel"/>
              </a:rPr>
              <a:t>Virus discovery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latin typeface="Ariel"/>
              </a:rPr>
              <a:t>insights into evolution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latin typeface="Ariel"/>
              </a:rPr>
              <a:t>links to (human) diseases.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latin typeface="Ariel"/>
              </a:rPr>
              <a:t>surrogate viruses</a:t>
            </a:r>
            <a:endParaRPr b="0" lang="en-US" sz="1100" spc="-1" strike="noStrike">
              <a:latin typeface="Arial"/>
            </a:endParaRPr>
          </a:p>
          <a:p>
            <a:pPr algn="just">
              <a:lnSpc>
                <a:spcPct val="100000"/>
              </a:lnSpc>
              <a:buNone/>
            </a:pPr>
            <a:endParaRPr b="0" lang="en-US" sz="1100" spc="-1" strike="noStrike">
              <a:latin typeface="Arial"/>
            </a:endParaRPr>
          </a:p>
          <a:p>
            <a:pPr algn="just">
              <a:lnSpc>
                <a:spcPct val="100000"/>
              </a:lnSpc>
              <a:buNone/>
            </a:pPr>
            <a:r>
              <a:rPr b="1" lang="en-US" sz="1100" spc="-1" strike="noStrike">
                <a:latin typeface="Ariel"/>
              </a:rPr>
              <a:t>Pre-2011</a:t>
            </a:r>
            <a:r>
              <a:rPr b="0" lang="en-US" sz="1100" spc="-1" strike="noStrike">
                <a:latin typeface="Ariel"/>
              </a:rPr>
              <a:t>: hepaciviruses only known </a:t>
            </a:r>
            <a:r>
              <a:rPr b="0" lang="en-US" sz="1100" spc="-1" strike="noStrike">
                <a:latin typeface="Ariel"/>
              </a:rPr>
              <a:t>in humans and chimpanzees.</a:t>
            </a:r>
            <a:endParaRPr b="0" lang="en-US" sz="1100" spc="-1" strike="noStrike">
              <a:latin typeface="Arial"/>
            </a:endParaRPr>
          </a:p>
          <a:p>
            <a:pPr algn="ctr">
              <a:lnSpc>
                <a:spcPct val="100000"/>
              </a:lnSpc>
              <a:buNone/>
            </a:pPr>
            <a:endParaRPr b="0" lang="en-US" sz="1100" spc="-1" strike="noStrike">
              <a:latin typeface="Arial"/>
            </a:endParaRPr>
          </a:p>
          <a:p>
            <a:pPr algn="just">
              <a:lnSpc>
                <a:spcPct val="100000"/>
              </a:lnSpc>
              <a:buNone/>
            </a:pPr>
            <a:r>
              <a:rPr b="1" lang="en-US" sz="1100" spc="-1" strike="noStrike">
                <a:latin typeface="Ariel"/>
              </a:rPr>
              <a:t>Now</a:t>
            </a:r>
            <a:r>
              <a:rPr b="0" lang="en-US" sz="1100" spc="-1" strike="noStrike">
                <a:latin typeface="Ariel"/>
              </a:rPr>
              <a:t>: new mammalian and non-</a:t>
            </a:r>
            <a:r>
              <a:rPr b="0" lang="en-US" sz="1100" spc="-1" strike="noStrike">
                <a:latin typeface="Ariel"/>
              </a:rPr>
              <a:t>mammalian hepaciviruses discovered.</a:t>
            </a:r>
            <a:endParaRPr b="0" lang="en-US" sz="11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24"/>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8"/>
          <p:cNvSpPr/>
          <p:nvPr/>
        </p:nvSpPr>
        <p:spPr>
          <a:xfrm>
            <a:off x="457200" y="685800"/>
            <a:ext cx="77619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History of virus discovery</a:t>
            </a:r>
            <a:endParaRPr b="0" lang="en-US" sz="1800" spc="-1" strike="noStrike">
              <a:latin typeface="Arial"/>
            </a:endParaRPr>
          </a:p>
        </p:txBody>
      </p:sp>
      <p:pic>
        <p:nvPicPr>
          <p:cNvPr id="139" name="" descr=""/>
          <p:cNvPicPr/>
          <p:nvPr/>
        </p:nvPicPr>
        <p:blipFill>
          <a:blip r:embed="rId1"/>
          <a:stretch/>
        </p:blipFill>
        <p:spPr>
          <a:xfrm>
            <a:off x="720" y="1042200"/>
            <a:ext cx="8907840" cy="3522600"/>
          </a:xfrm>
          <a:prstGeom prst="rect">
            <a:avLst/>
          </a:prstGeom>
          <a:ln w="0">
            <a:noFill/>
          </a:ln>
        </p:spPr>
      </p:pic>
      <p:sp>
        <p:nvSpPr>
          <p:cNvPr id="140" name=""/>
          <p:cNvSpPr/>
          <p:nvPr/>
        </p:nvSpPr>
        <p:spPr>
          <a:xfrm>
            <a:off x="457200" y="4572000"/>
            <a:ext cx="3191760" cy="1105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333333"/>
                </a:solidFill>
                <a:latin typeface="Arial"/>
                <a:ea typeface="ヒラギノ角ゴ Pro W3"/>
              </a:rPr>
              <a:t>Image taken from Prof. Dr. Chris Lauber.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9"/>
          <p:cNvSpPr/>
          <p:nvPr/>
        </p:nvSpPr>
        <p:spPr>
          <a:xfrm>
            <a:off x="459360" y="961920"/>
            <a:ext cx="776196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Introduction: Summary and goals</a:t>
            </a:r>
            <a:endParaRPr b="0" lang="en-US" sz="1800" spc="-1" strike="noStrike">
              <a:latin typeface="Arial"/>
            </a:endParaRPr>
          </a:p>
        </p:txBody>
      </p:sp>
      <p:sp>
        <p:nvSpPr>
          <p:cNvPr id="142" name=""/>
          <p:cNvSpPr/>
          <p:nvPr/>
        </p:nvSpPr>
        <p:spPr>
          <a:xfrm>
            <a:off x="457200" y="1371600"/>
            <a:ext cx="6620760" cy="2277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ヒラギノ角ゴ Pro W3"/>
              </a:rPr>
              <a:t>Importance of viral discovery</a:t>
            </a:r>
            <a:endParaRPr b="0" lang="en-US" sz="1800" spc="-1" strike="noStrike">
              <a:latin typeface="Arial"/>
            </a:endParaRPr>
          </a:p>
          <a:p>
            <a:pPr algn="ct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Identification of (Novel) Viruses During Outbreaks.</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Better Understanding of the Virome.</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ヒラギノ角ゴ Pro W3"/>
              </a:rPr>
              <a:t>Exploring Novel Model Organisms for Studying Human Viral Infections.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i="1" lang="en-US" sz="1400" spc="-1" strike="noStrike">
                <a:solidFill>
                  <a:srgbClr val="000000"/>
                </a:solidFill>
                <a:latin typeface="Arial"/>
                <a:ea typeface="ヒラギノ角ゴ Pro W3"/>
              </a:rPr>
              <a:t>New data-driven viral discovery is complementary to wet lab experiments, utilizing publicly available data.</a:t>
            </a:r>
            <a:endParaRPr b="0" lang="en-US" sz="14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522</TotalTime>
  <Application>LibreOffice/7.3.7.2$Linux_X86_64 LibreOffice_project/30$Build-2</Application>
  <AppVersion>15.0000</AppVersion>
  <Words>742</Words>
  <Paragraphs>156</Paragraphs>
  <Company>xxx xxx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2009-06-17T18:39:09Z</dcterms:created>
  <dc:creator>xxx xxx</dc:creator>
  <dc:description/>
  <dc:language>en-US</dc:language>
  <cp:lastModifiedBy/>
  <dcterms:modified xsi:type="dcterms:W3CDTF">2024-10-22T22:54:19Z</dcterms:modified>
  <cp:revision>290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Bildschirmpräsentation (16:9)</vt:lpwstr>
  </property>
  <property fmtid="{D5CDD505-2E9C-101B-9397-08002B2CF9AE}" pid="4" name="Slides">
    <vt:i4>25</vt:i4>
  </property>
</Properties>
</file>